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685" r:id="rId5"/>
    <p:sldId id="650" r:id="rId6"/>
    <p:sldId id="655" r:id="rId7"/>
    <p:sldId id="656" r:id="rId8"/>
    <p:sldId id="654" r:id="rId9"/>
    <p:sldId id="659" r:id="rId10"/>
    <p:sldId id="658" r:id="rId11"/>
    <p:sldId id="657" r:id="rId12"/>
    <p:sldId id="670" r:id="rId13"/>
    <p:sldId id="671" r:id="rId14"/>
    <p:sldId id="664" r:id="rId15"/>
    <p:sldId id="665" r:id="rId16"/>
    <p:sldId id="666" r:id="rId17"/>
    <p:sldId id="672" r:id="rId18"/>
    <p:sldId id="676" r:id="rId19"/>
    <p:sldId id="684" r:id="rId20"/>
    <p:sldId id="682" r:id="rId21"/>
    <p:sldId id="674" r:id="rId22"/>
    <p:sldId id="673" r:id="rId23"/>
    <p:sldId id="683" r:id="rId24"/>
    <p:sldId id="677" r:id="rId25"/>
    <p:sldId id="680" r:id="rId26"/>
    <p:sldId id="678" r:id="rId27"/>
    <p:sldId id="660" r:id="rId28"/>
    <p:sldId id="663" r:id="rId29"/>
    <p:sldId id="661" r:id="rId30"/>
    <p:sldId id="667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791"/>
    <a:srgbClr val="89CBBC"/>
    <a:srgbClr val="50626F"/>
    <a:srgbClr val="6EC8DE"/>
    <a:srgbClr val="EE7990"/>
    <a:srgbClr val="F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6B60A-865F-4678-B520-E61EF737B23B}" v="1" dt="2020-01-22T11:13:04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Rees" userId="ef275a40-bc21-4750-bad2-a176a067de69" providerId="ADAL" clId="{B806B60A-865F-4678-B520-E61EF737B23B}"/>
    <pc:docChg chg="modSld sldOrd">
      <pc:chgData name="Sven Rees" userId="ef275a40-bc21-4750-bad2-a176a067de69" providerId="ADAL" clId="{B806B60A-865F-4678-B520-E61EF737B23B}" dt="2020-01-22T11:13:04.632" v="2"/>
      <pc:docMkLst>
        <pc:docMk/>
      </pc:docMkLst>
      <pc:sldChg chg="addSp modSp ord">
        <pc:chgData name="Sven Rees" userId="ef275a40-bc21-4750-bad2-a176a067de69" providerId="ADAL" clId="{B806B60A-865F-4678-B520-E61EF737B23B}" dt="2020-01-22T11:13:04.632" v="2"/>
        <pc:sldMkLst>
          <pc:docMk/>
          <pc:sldMk cId="3841846588" sldId="685"/>
        </pc:sldMkLst>
        <pc:graphicFrameChg chg="add modGraphic">
          <ac:chgData name="Sven Rees" userId="ef275a40-bc21-4750-bad2-a176a067de69" providerId="ADAL" clId="{B806B60A-865F-4678-B520-E61EF737B23B}" dt="2020-01-22T11:13:04.632" v="2"/>
          <ac:graphicFrameMkLst>
            <pc:docMk/>
            <pc:sldMk cId="3841846588" sldId="685"/>
            <ac:graphicFrameMk id="4" creationId="{84C8EBCA-B9B9-400A-8289-95029514743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ofenglandca.sharepoint.com/sites/PolicyStrategy/Shared%20Documents/General/05%20Economic%20Data/4.%20People%20&amp;%20Skills%20analysis/Employment%20and%20Skills%20Plan%20Evidence/Occupations/Occupations%202018%20Gender%20and%20Ethnici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ofenglandca.sharepoint.com/sites/PolicyStrategy/Shared%20Documents/General/05%20Economic%20Data/4.%20People%20&amp;%20Skills%20analysis/LMI/LMI%202019/Top%20recruiting%20employ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ofenglandca.sharepoint.com/sites/PolicyStrategy/Shared%20Documents/General/05%20Economic%20Data/4.%20People%20&amp;%20Skills%20analysis/LMI/LMI%202019/Top%20recruiting%20occupations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ofenglandca.sharepoint.com/sites/PolicyStrategy/Shared%20Documents/General/05%20Economic%20Data/4.%20People%20&amp;%20Skills%20analysis/LMI/LMI%202019/Top%20recruiting%20occupations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ofenglandca.sharepoint.com/sites/PolicyStrategy/Shared%20Documents/General/05%20Economic%20Data/4.%20People%20&amp;%20Skills%20analysis/LMI/LMI%202019/Top%20recruiting%20occupations%20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westofenglandca-my.sharepoint.com/personal/charlotte_hopley_westofengland-ca_gov_uk/Documents/Health%20-%20Salary%20by%20qu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otte.hopley\Downloads\Custom%20Report%20(2%20selected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charlotte.hopley\AppData\Local\Microsoft\Windows\Temporary%20Internet%20Files\Content.IE5\VBCUV3UM\nomis_2019_12_04_1441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Workings!$B$41</c:f>
              <c:strCache>
                <c:ptCount val="1"/>
                <c:pt idx="0">
                  <c:v> Males</c:v>
                </c:pt>
              </c:strCache>
            </c:strRef>
          </c:tx>
          <c:spPr>
            <a:solidFill>
              <a:srgbClr val="89CBBC"/>
            </a:solidFill>
            <a:ln>
              <a:noFill/>
            </a:ln>
            <a:effectLst/>
          </c:spPr>
          <c:invertIfNegative val="0"/>
          <c:cat>
            <c:strRef>
              <c:f>Workings!$A$42:$A$50</c:f>
              <c:strCache>
                <c:ptCount val="9"/>
                <c:pt idx="0">
                  <c:v>1: managers, directors and senior officials</c:v>
                </c:pt>
                <c:pt idx="1">
                  <c:v>2: professional occupations</c:v>
                </c:pt>
                <c:pt idx="2">
                  <c:v>3: associate prof &amp; tech occupations</c:v>
                </c:pt>
                <c:pt idx="3">
                  <c:v>4: administrative and secretarial occupations</c:v>
                </c:pt>
                <c:pt idx="4">
                  <c:v>5: skilled trades occupations</c:v>
                </c:pt>
                <c:pt idx="5">
                  <c:v>6: caring, leisure and other service occupations</c:v>
                </c:pt>
                <c:pt idx="6">
                  <c:v>7: sales and customer service occupations</c:v>
                </c:pt>
                <c:pt idx="7">
                  <c:v>8: process, plant and machine operatives </c:v>
                </c:pt>
                <c:pt idx="8">
                  <c:v>9: elementary occupations</c:v>
                </c:pt>
              </c:strCache>
            </c:strRef>
          </c:cat>
          <c:val>
            <c:numRef>
              <c:f>Workings!$B$42:$B$50</c:f>
              <c:numCache>
                <c:formatCode>#,##0.0</c:formatCode>
                <c:ptCount val="9"/>
                <c:pt idx="0">
                  <c:v>13.1</c:v>
                </c:pt>
                <c:pt idx="1">
                  <c:v>24.9</c:v>
                </c:pt>
                <c:pt idx="2">
                  <c:v>17.100000000000001</c:v>
                </c:pt>
                <c:pt idx="3">
                  <c:v>4.9000000000000004</c:v>
                </c:pt>
                <c:pt idx="4">
                  <c:v>13.7</c:v>
                </c:pt>
                <c:pt idx="5">
                  <c:v>3</c:v>
                </c:pt>
                <c:pt idx="6">
                  <c:v>5</c:v>
                </c:pt>
                <c:pt idx="7">
                  <c:v>9.5</c:v>
                </c:pt>
                <c:pt idx="8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0-4020-A3F3-160F1D2A1AD0}"/>
            </c:ext>
          </c:extLst>
        </c:ser>
        <c:ser>
          <c:idx val="1"/>
          <c:order val="1"/>
          <c:tx>
            <c:strRef>
              <c:f>Workings!$C$41</c:f>
              <c:strCache>
                <c:ptCount val="1"/>
                <c:pt idx="0">
                  <c:v> Females</c:v>
                </c:pt>
              </c:strCache>
            </c:strRef>
          </c:tx>
          <c:spPr>
            <a:solidFill>
              <a:srgbClr val="50626F"/>
            </a:solidFill>
            <a:ln>
              <a:noFill/>
            </a:ln>
            <a:effectLst/>
          </c:spPr>
          <c:invertIfNegative val="0"/>
          <c:cat>
            <c:strRef>
              <c:f>Workings!$A$42:$A$50</c:f>
              <c:strCache>
                <c:ptCount val="9"/>
                <c:pt idx="0">
                  <c:v>1: managers, directors and senior officials</c:v>
                </c:pt>
                <c:pt idx="1">
                  <c:v>2: professional occupations</c:v>
                </c:pt>
                <c:pt idx="2">
                  <c:v>3: associate prof &amp; tech occupations</c:v>
                </c:pt>
                <c:pt idx="3">
                  <c:v>4: administrative and secretarial occupations</c:v>
                </c:pt>
                <c:pt idx="4">
                  <c:v>5: skilled trades occupations</c:v>
                </c:pt>
                <c:pt idx="5">
                  <c:v>6: caring, leisure and other service occupations</c:v>
                </c:pt>
                <c:pt idx="6">
                  <c:v>7: sales and customer service occupations</c:v>
                </c:pt>
                <c:pt idx="7">
                  <c:v>8: process, plant and machine operatives </c:v>
                </c:pt>
                <c:pt idx="8">
                  <c:v>9: elementary occupations</c:v>
                </c:pt>
              </c:strCache>
            </c:strRef>
          </c:cat>
          <c:val>
            <c:numRef>
              <c:f>Workings!$C$42:$C$50</c:f>
              <c:numCache>
                <c:formatCode>#,##0.0</c:formatCode>
                <c:ptCount val="9"/>
                <c:pt idx="0">
                  <c:v>5.8</c:v>
                </c:pt>
                <c:pt idx="1">
                  <c:v>24.7</c:v>
                </c:pt>
                <c:pt idx="2">
                  <c:v>15.8</c:v>
                </c:pt>
                <c:pt idx="3">
                  <c:v>17.600000000000001</c:v>
                </c:pt>
                <c:pt idx="4">
                  <c:v>1.6</c:v>
                </c:pt>
                <c:pt idx="5">
                  <c:v>14.2</c:v>
                </c:pt>
                <c:pt idx="6">
                  <c:v>9.1</c:v>
                </c:pt>
                <c:pt idx="7">
                  <c:v>0.9</c:v>
                </c:pt>
                <c:pt idx="8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0-4020-A3F3-160F1D2A1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2711256"/>
        <c:axId val="1972710424"/>
      </c:barChart>
      <c:catAx>
        <c:axId val="1972711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710424"/>
        <c:crosses val="autoZero"/>
        <c:auto val="1"/>
        <c:lblAlgn val="ctr"/>
        <c:lblOffset val="100"/>
        <c:noMultiLvlLbl val="0"/>
      </c:catAx>
      <c:valAx>
        <c:axId val="19727104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71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Data!$E$6:$E$15</c:f>
              <c:strCache>
                <c:ptCount val="10"/>
                <c:pt idx="0">
                  <c:v>National Health Service</c:v>
                </c:pt>
                <c:pt idx="1">
                  <c:v>University Of Bristol</c:v>
                </c:pt>
                <c:pt idx="2">
                  <c:v>University Of Bath</c:v>
                </c:pt>
                <c:pt idx="3">
                  <c:v>University Of The West Of England, Bristol</c:v>
                </c:pt>
                <c:pt idx="4">
                  <c:v>Times Higher Education</c:v>
                </c:pt>
                <c:pt idx="5">
                  <c:v>Fresh Group Limited</c:v>
                </c:pt>
                <c:pt idx="6">
                  <c:v>Adlib Holdings Ltd</c:v>
                </c:pt>
                <c:pt idx="7">
                  <c:v>Doyle Collection</c:v>
                </c:pt>
                <c:pt idx="8">
                  <c:v>Bath And North East Somerset Council</c:v>
                </c:pt>
                <c:pt idx="9">
                  <c:v>Bristol City Council</c:v>
                </c:pt>
              </c:strCache>
            </c:strRef>
          </c:cat>
          <c:val>
            <c:numRef>
              <c:f>Data!$F$6:$F$15</c:f>
              <c:numCache>
                <c:formatCode>#,##0</c:formatCode>
                <c:ptCount val="10"/>
                <c:pt idx="0">
                  <c:v>6802</c:v>
                </c:pt>
                <c:pt idx="1">
                  <c:v>1638</c:v>
                </c:pt>
                <c:pt idx="2">
                  <c:v>1063</c:v>
                </c:pt>
                <c:pt idx="3">
                  <c:v>691</c:v>
                </c:pt>
                <c:pt idx="4">
                  <c:v>627</c:v>
                </c:pt>
                <c:pt idx="5">
                  <c:v>435</c:v>
                </c:pt>
                <c:pt idx="6">
                  <c:v>415</c:v>
                </c:pt>
                <c:pt idx="7">
                  <c:v>363</c:v>
                </c:pt>
                <c:pt idx="8">
                  <c:v>354</c:v>
                </c:pt>
                <c:pt idx="9">
                  <c:v>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2-4B96-B4BA-933E2B1C8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7"/>
        <c:axId val="464088544"/>
        <c:axId val="464085264"/>
      </c:barChart>
      <c:catAx>
        <c:axId val="4640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085264"/>
        <c:crosses val="autoZero"/>
        <c:auto val="1"/>
        <c:lblAlgn val="ctr"/>
        <c:lblOffset val="100"/>
        <c:noMultiLvlLbl val="0"/>
      </c:catAx>
      <c:valAx>
        <c:axId val="46408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No. Job Adverts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0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Report2_Data!$B$15</c:f>
              <c:strCache>
                <c:ptCount val="1"/>
                <c:pt idx="0">
                  <c:v>PROFESSIONAL OCCUPATIONS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Report2_Data!$C$13:$AH$13</c:f>
              <c:numCache>
                <c:formatCode>General</c:formatCode>
                <c:ptCount val="32"/>
                <c:pt idx="0">
                  <c:v>2019</c:v>
                </c:pt>
                <c:pt idx="4">
                  <c:v>2018</c:v>
                </c:pt>
                <c:pt idx="8">
                  <c:v>2017</c:v>
                </c:pt>
                <c:pt idx="12">
                  <c:v>2016</c:v>
                </c:pt>
                <c:pt idx="16">
                  <c:v>2015</c:v>
                </c:pt>
                <c:pt idx="20">
                  <c:v>2014</c:v>
                </c:pt>
                <c:pt idx="24">
                  <c:v>2013</c:v>
                </c:pt>
                <c:pt idx="28">
                  <c:v>2012</c:v>
                </c:pt>
              </c:numCache>
            </c:numRef>
          </c:cat>
          <c:val>
            <c:numRef>
              <c:f>Report2_Data!$C$15:$AH$15</c:f>
              <c:numCache>
                <c:formatCode>#,##0.0\%</c:formatCode>
                <c:ptCount val="32"/>
                <c:pt idx="0">
                  <c:v>34.1</c:v>
                </c:pt>
                <c:pt idx="1">
                  <c:v>32.1</c:v>
                </c:pt>
                <c:pt idx="2">
                  <c:v>34.299999999999997</c:v>
                </c:pt>
                <c:pt idx="3">
                  <c:v>32.5</c:v>
                </c:pt>
                <c:pt idx="4">
                  <c:v>31.6</c:v>
                </c:pt>
                <c:pt idx="5">
                  <c:v>31.7</c:v>
                </c:pt>
                <c:pt idx="6">
                  <c:v>35.200000000000003</c:v>
                </c:pt>
                <c:pt idx="7">
                  <c:v>37.299999999999997</c:v>
                </c:pt>
                <c:pt idx="8">
                  <c:v>36.5</c:v>
                </c:pt>
                <c:pt idx="9">
                  <c:v>35.9</c:v>
                </c:pt>
                <c:pt idx="10">
                  <c:v>36.9</c:v>
                </c:pt>
                <c:pt idx="11">
                  <c:v>34.6</c:v>
                </c:pt>
                <c:pt idx="12">
                  <c:v>33.299999999999997</c:v>
                </c:pt>
                <c:pt idx="13">
                  <c:v>35.4</c:v>
                </c:pt>
                <c:pt idx="14">
                  <c:v>35.4</c:v>
                </c:pt>
                <c:pt idx="15">
                  <c:v>34.799999999999997</c:v>
                </c:pt>
                <c:pt idx="16">
                  <c:v>35.799999999999997</c:v>
                </c:pt>
                <c:pt idx="17">
                  <c:v>33.799999999999997</c:v>
                </c:pt>
                <c:pt idx="18">
                  <c:v>36.5</c:v>
                </c:pt>
                <c:pt idx="19">
                  <c:v>36.5</c:v>
                </c:pt>
                <c:pt idx="20">
                  <c:v>39.200000000000003</c:v>
                </c:pt>
                <c:pt idx="21">
                  <c:v>34.299999999999997</c:v>
                </c:pt>
                <c:pt idx="22">
                  <c:v>35.200000000000003</c:v>
                </c:pt>
                <c:pt idx="23">
                  <c:v>35.9</c:v>
                </c:pt>
                <c:pt idx="24">
                  <c:v>34.1</c:v>
                </c:pt>
                <c:pt idx="25">
                  <c:v>31.1</c:v>
                </c:pt>
                <c:pt idx="26">
                  <c:v>38.799999999999997</c:v>
                </c:pt>
                <c:pt idx="27">
                  <c:v>39.5</c:v>
                </c:pt>
                <c:pt idx="28">
                  <c:v>37.6</c:v>
                </c:pt>
                <c:pt idx="29">
                  <c:v>35.9</c:v>
                </c:pt>
                <c:pt idx="30">
                  <c:v>36</c:v>
                </c:pt>
                <c:pt idx="31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5A-4E23-BAA8-FC250C568A27}"/>
            </c:ext>
          </c:extLst>
        </c:ser>
        <c:ser>
          <c:idx val="2"/>
          <c:order val="2"/>
          <c:tx>
            <c:strRef>
              <c:f>Report2_Data!$B$16</c:f>
              <c:strCache>
                <c:ptCount val="1"/>
                <c:pt idx="0">
                  <c:v>ASSOCIATE PROFESSIONAL AND TECHNICAL OCCUPATIONS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Report2_Data!$C$13:$AH$13</c:f>
              <c:numCache>
                <c:formatCode>General</c:formatCode>
                <c:ptCount val="32"/>
                <c:pt idx="0">
                  <c:v>2019</c:v>
                </c:pt>
                <c:pt idx="4">
                  <c:v>2018</c:v>
                </c:pt>
                <c:pt idx="8">
                  <c:v>2017</c:v>
                </c:pt>
                <c:pt idx="12">
                  <c:v>2016</c:v>
                </c:pt>
                <c:pt idx="16">
                  <c:v>2015</c:v>
                </c:pt>
                <c:pt idx="20">
                  <c:v>2014</c:v>
                </c:pt>
                <c:pt idx="24">
                  <c:v>2013</c:v>
                </c:pt>
                <c:pt idx="28">
                  <c:v>2012</c:v>
                </c:pt>
              </c:numCache>
            </c:numRef>
          </c:cat>
          <c:val>
            <c:numRef>
              <c:f>Report2_Data!$C$16:$AH$16</c:f>
              <c:numCache>
                <c:formatCode>#,##0.0\%</c:formatCode>
                <c:ptCount val="32"/>
                <c:pt idx="0">
                  <c:v>17.600000000000001</c:v>
                </c:pt>
                <c:pt idx="1">
                  <c:v>17.2</c:v>
                </c:pt>
                <c:pt idx="2">
                  <c:v>17.2</c:v>
                </c:pt>
                <c:pt idx="3">
                  <c:v>18.100000000000001</c:v>
                </c:pt>
                <c:pt idx="4">
                  <c:v>17.899999999999999</c:v>
                </c:pt>
                <c:pt idx="5">
                  <c:v>17.100000000000001</c:v>
                </c:pt>
                <c:pt idx="6">
                  <c:v>17.5</c:v>
                </c:pt>
                <c:pt idx="7">
                  <c:v>18</c:v>
                </c:pt>
                <c:pt idx="8">
                  <c:v>17.5</c:v>
                </c:pt>
                <c:pt idx="9">
                  <c:v>18.3</c:v>
                </c:pt>
                <c:pt idx="10">
                  <c:v>17.7</c:v>
                </c:pt>
                <c:pt idx="11">
                  <c:v>18.7</c:v>
                </c:pt>
                <c:pt idx="12">
                  <c:v>18.2</c:v>
                </c:pt>
                <c:pt idx="13">
                  <c:v>17.2</c:v>
                </c:pt>
                <c:pt idx="14">
                  <c:v>18.2</c:v>
                </c:pt>
                <c:pt idx="15">
                  <c:v>18.5</c:v>
                </c:pt>
                <c:pt idx="16">
                  <c:v>17.5</c:v>
                </c:pt>
                <c:pt idx="17">
                  <c:v>17.899999999999999</c:v>
                </c:pt>
                <c:pt idx="18">
                  <c:v>18.100000000000001</c:v>
                </c:pt>
                <c:pt idx="19">
                  <c:v>17.3</c:v>
                </c:pt>
                <c:pt idx="20">
                  <c:v>17.3</c:v>
                </c:pt>
                <c:pt idx="21">
                  <c:v>16.899999999999999</c:v>
                </c:pt>
                <c:pt idx="22">
                  <c:v>17.3</c:v>
                </c:pt>
                <c:pt idx="23">
                  <c:v>18.3</c:v>
                </c:pt>
                <c:pt idx="24">
                  <c:v>17.3</c:v>
                </c:pt>
                <c:pt idx="25">
                  <c:v>17.3</c:v>
                </c:pt>
                <c:pt idx="26">
                  <c:v>17.600000000000001</c:v>
                </c:pt>
                <c:pt idx="27">
                  <c:v>18.399999999999999</c:v>
                </c:pt>
                <c:pt idx="28">
                  <c:v>18</c:v>
                </c:pt>
                <c:pt idx="29">
                  <c:v>19.3</c:v>
                </c:pt>
                <c:pt idx="30">
                  <c:v>19.399999999999999</c:v>
                </c:pt>
                <c:pt idx="31">
                  <c:v>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5A-4E23-BAA8-FC250C568A27}"/>
            </c:ext>
          </c:extLst>
        </c:ser>
        <c:ser>
          <c:idx val="3"/>
          <c:order val="3"/>
          <c:tx>
            <c:strRef>
              <c:f>Report2_Data!$B$17</c:f>
              <c:strCache>
                <c:ptCount val="1"/>
                <c:pt idx="0">
                  <c:v>MANAGERS, DIRECTORS AND SENIOR OFFICIALS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Report2_Data!$C$13:$AH$13</c:f>
              <c:numCache>
                <c:formatCode>General</c:formatCode>
                <c:ptCount val="32"/>
                <c:pt idx="0">
                  <c:v>2019</c:v>
                </c:pt>
                <c:pt idx="4">
                  <c:v>2018</c:v>
                </c:pt>
                <c:pt idx="8">
                  <c:v>2017</c:v>
                </c:pt>
                <c:pt idx="12">
                  <c:v>2016</c:v>
                </c:pt>
                <c:pt idx="16">
                  <c:v>2015</c:v>
                </c:pt>
                <c:pt idx="20">
                  <c:v>2014</c:v>
                </c:pt>
                <c:pt idx="24">
                  <c:v>2013</c:v>
                </c:pt>
                <c:pt idx="28">
                  <c:v>2012</c:v>
                </c:pt>
              </c:numCache>
            </c:numRef>
          </c:cat>
          <c:val>
            <c:numRef>
              <c:f>Report2_Data!$C$17:$AH$17</c:f>
              <c:numCache>
                <c:formatCode>#,##0.0\%</c:formatCode>
                <c:ptCount val="32"/>
                <c:pt idx="0">
                  <c:v>9.1999999999999993</c:v>
                </c:pt>
                <c:pt idx="1">
                  <c:v>9.6999999999999993</c:v>
                </c:pt>
                <c:pt idx="2">
                  <c:v>10.4</c:v>
                </c:pt>
                <c:pt idx="3">
                  <c:v>10.4</c:v>
                </c:pt>
                <c:pt idx="4">
                  <c:v>9.4</c:v>
                </c:pt>
                <c:pt idx="5">
                  <c:v>9.1999999999999993</c:v>
                </c:pt>
                <c:pt idx="6">
                  <c:v>10.5</c:v>
                </c:pt>
                <c:pt idx="7">
                  <c:v>10.7</c:v>
                </c:pt>
                <c:pt idx="8">
                  <c:v>10.1</c:v>
                </c:pt>
                <c:pt idx="9">
                  <c:v>10.6</c:v>
                </c:pt>
                <c:pt idx="10">
                  <c:v>10.3</c:v>
                </c:pt>
                <c:pt idx="11">
                  <c:v>10.8</c:v>
                </c:pt>
                <c:pt idx="12">
                  <c:v>11</c:v>
                </c:pt>
                <c:pt idx="13">
                  <c:v>10.199999999999999</c:v>
                </c:pt>
                <c:pt idx="14">
                  <c:v>11.3</c:v>
                </c:pt>
                <c:pt idx="15">
                  <c:v>10.8</c:v>
                </c:pt>
                <c:pt idx="16">
                  <c:v>10.7</c:v>
                </c:pt>
                <c:pt idx="17">
                  <c:v>11.2</c:v>
                </c:pt>
                <c:pt idx="18">
                  <c:v>10.8</c:v>
                </c:pt>
                <c:pt idx="19">
                  <c:v>9.8000000000000007</c:v>
                </c:pt>
                <c:pt idx="20">
                  <c:v>10.4</c:v>
                </c:pt>
                <c:pt idx="21">
                  <c:v>10</c:v>
                </c:pt>
                <c:pt idx="22">
                  <c:v>9.9</c:v>
                </c:pt>
                <c:pt idx="23">
                  <c:v>10.4</c:v>
                </c:pt>
                <c:pt idx="24">
                  <c:v>9.9</c:v>
                </c:pt>
                <c:pt idx="25">
                  <c:v>10.1</c:v>
                </c:pt>
                <c:pt idx="26">
                  <c:v>10.199999999999999</c:v>
                </c:pt>
                <c:pt idx="27">
                  <c:v>10.6</c:v>
                </c:pt>
                <c:pt idx="28">
                  <c:v>11.3</c:v>
                </c:pt>
                <c:pt idx="29">
                  <c:v>9.9</c:v>
                </c:pt>
                <c:pt idx="30">
                  <c:v>11</c:v>
                </c:pt>
                <c:pt idx="31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5A-4E23-BAA8-FC250C568A27}"/>
            </c:ext>
          </c:extLst>
        </c:ser>
        <c:ser>
          <c:idx val="4"/>
          <c:order val="4"/>
          <c:tx>
            <c:strRef>
              <c:f>Report2_Data!$B$18</c:f>
              <c:strCache>
                <c:ptCount val="1"/>
                <c:pt idx="0">
                  <c:v>ADMINISTRATIVE AND SECRETARIAL OCCUPATIONS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Report2_Data!$C$13:$AH$13</c:f>
              <c:numCache>
                <c:formatCode>General</c:formatCode>
                <c:ptCount val="32"/>
                <c:pt idx="0">
                  <c:v>2019</c:v>
                </c:pt>
                <c:pt idx="4">
                  <c:v>2018</c:v>
                </c:pt>
                <c:pt idx="8">
                  <c:v>2017</c:v>
                </c:pt>
                <c:pt idx="12">
                  <c:v>2016</c:v>
                </c:pt>
                <c:pt idx="16">
                  <c:v>2015</c:v>
                </c:pt>
                <c:pt idx="20">
                  <c:v>2014</c:v>
                </c:pt>
                <c:pt idx="24">
                  <c:v>2013</c:v>
                </c:pt>
                <c:pt idx="28">
                  <c:v>2012</c:v>
                </c:pt>
              </c:numCache>
            </c:numRef>
          </c:cat>
          <c:val>
            <c:numRef>
              <c:f>Report2_Data!$C$18:$AH$18</c:f>
              <c:numCache>
                <c:formatCode>#,##0.0\%</c:formatCode>
                <c:ptCount val="32"/>
                <c:pt idx="0">
                  <c:v>8.8000000000000007</c:v>
                </c:pt>
                <c:pt idx="1">
                  <c:v>8.9</c:v>
                </c:pt>
                <c:pt idx="2">
                  <c:v>9</c:v>
                </c:pt>
                <c:pt idx="3">
                  <c:v>9.6</c:v>
                </c:pt>
                <c:pt idx="4">
                  <c:v>9.6</c:v>
                </c:pt>
                <c:pt idx="5">
                  <c:v>9.6</c:v>
                </c:pt>
                <c:pt idx="6">
                  <c:v>8.6</c:v>
                </c:pt>
                <c:pt idx="7">
                  <c:v>8.1999999999999993</c:v>
                </c:pt>
                <c:pt idx="8">
                  <c:v>8.6</c:v>
                </c:pt>
                <c:pt idx="9">
                  <c:v>8.3000000000000007</c:v>
                </c:pt>
                <c:pt idx="10">
                  <c:v>8.4</c:v>
                </c:pt>
                <c:pt idx="11">
                  <c:v>9.9</c:v>
                </c:pt>
                <c:pt idx="12">
                  <c:v>9.4</c:v>
                </c:pt>
                <c:pt idx="13">
                  <c:v>8.1999999999999993</c:v>
                </c:pt>
                <c:pt idx="14">
                  <c:v>8.1</c:v>
                </c:pt>
                <c:pt idx="15">
                  <c:v>7.9</c:v>
                </c:pt>
                <c:pt idx="16">
                  <c:v>8</c:v>
                </c:pt>
                <c:pt idx="17">
                  <c:v>8.6</c:v>
                </c:pt>
                <c:pt idx="18">
                  <c:v>8.1</c:v>
                </c:pt>
                <c:pt idx="19">
                  <c:v>7.8</c:v>
                </c:pt>
                <c:pt idx="20">
                  <c:v>7.5</c:v>
                </c:pt>
                <c:pt idx="21">
                  <c:v>8.1</c:v>
                </c:pt>
                <c:pt idx="22">
                  <c:v>7.7</c:v>
                </c:pt>
                <c:pt idx="23">
                  <c:v>8</c:v>
                </c:pt>
                <c:pt idx="24">
                  <c:v>7.7</c:v>
                </c:pt>
                <c:pt idx="25">
                  <c:v>8.5</c:v>
                </c:pt>
                <c:pt idx="26">
                  <c:v>7.1</c:v>
                </c:pt>
                <c:pt idx="27">
                  <c:v>7.8</c:v>
                </c:pt>
                <c:pt idx="28">
                  <c:v>8.5</c:v>
                </c:pt>
                <c:pt idx="29">
                  <c:v>8.5</c:v>
                </c:pt>
                <c:pt idx="30">
                  <c:v>9.1999999999999993</c:v>
                </c:pt>
                <c:pt idx="31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5A-4E23-BAA8-FC250C568A27}"/>
            </c:ext>
          </c:extLst>
        </c:ser>
        <c:ser>
          <c:idx val="5"/>
          <c:order val="5"/>
          <c:tx>
            <c:strRef>
              <c:f>Report2_Data!$B$19</c:f>
              <c:strCache>
                <c:ptCount val="1"/>
                <c:pt idx="0">
                  <c:v>SALES AND CUSTOMER SERVICE OCCUPATIONS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Report2_Data!$C$13:$AH$13</c:f>
              <c:numCache>
                <c:formatCode>General</c:formatCode>
                <c:ptCount val="32"/>
                <c:pt idx="0">
                  <c:v>2019</c:v>
                </c:pt>
                <c:pt idx="4">
                  <c:v>2018</c:v>
                </c:pt>
                <c:pt idx="8">
                  <c:v>2017</c:v>
                </c:pt>
                <c:pt idx="12">
                  <c:v>2016</c:v>
                </c:pt>
                <c:pt idx="16">
                  <c:v>2015</c:v>
                </c:pt>
                <c:pt idx="20">
                  <c:v>2014</c:v>
                </c:pt>
                <c:pt idx="24">
                  <c:v>2013</c:v>
                </c:pt>
                <c:pt idx="28">
                  <c:v>2012</c:v>
                </c:pt>
              </c:numCache>
            </c:numRef>
          </c:cat>
          <c:val>
            <c:numRef>
              <c:f>Report2_Data!$C$19:$AH$19</c:f>
              <c:numCache>
                <c:formatCode>#,##0.0\%</c:formatCode>
                <c:ptCount val="32"/>
                <c:pt idx="0">
                  <c:v>7.6</c:v>
                </c:pt>
                <c:pt idx="1">
                  <c:v>8</c:v>
                </c:pt>
                <c:pt idx="2">
                  <c:v>7.7</c:v>
                </c:pt>
                <c:pt idx="3">
                  <c:v>8.3000000000000007</c:v>
                </c:pt>
                <c:pt idx="4">
                  <c:v>8.5</c:v>
                </c:pt>
                <c:pt idx="5">
                  <c:v>8.6</c:v>
                </c:pt>
                <c:pt idx="6">
                  <c:v>8.1</c:v>
                </c:pt>
                <c:pt idx="7">
                  <c:v>7.7</c:v>
                </c:pt>
                <c:pt idx="8">
                  <c:v>8.8000000000000007</c:v>
                </c:pt>
                <c:pt idx="9">
                  <c:v>8.6</c:v>
                </c:pt>
                <c:pt idx="10">
                  <c:v>8.4</c:v>
                </c:pt>
                <c:pt idx="11">
                  <c:v>9.1</c:v>
                </c:pt>
                <c:pt idx="12">
                  <c:v>10</c:v>
                </c:pt>
                <c:pt idx="13">
                  <c:v>9.1</c:v>
                </c:pt>
                <c:pt idx="14">
                  <c:v>10.199999999999999</c:v>
                </c:pt>
                <c:pt idx="15">
                  <c:v>10.4</c:v>
                </c:pt>
                <c:pt idx="16">
                  <c:v>9.9</c:v>
                </c:pt>
                <c:pt idx="17">
                  <c:v>10.1</c:v>
                </c:pt>
                <c:pt idx="18">
                  <c:v>9.6</c:v>
                </c:pt>
                <c:pt idx="19">
                  <c:v>8.9</c:v>
                </c:pt>
                <c:pt idx="20">
                  <c:v>8.3000000000000007</c:v>
                </c:pt>
                <c:pt idx="21">
                  <c:v>10</c:v>
                </c:pt>
                <c:pt idx="22">
                  <c:v>10.7</c:v>
                </c:pt>
                <c:pt idx="23">
                  <c:v>10.8</c:v>
                </c:pt>
                <c:pt idx="24">
                  <c:v>10.3</c:v>
                </c:pt>
                <c:pt idx="25">
                  <c:v>10.7</c:v>
                </c:pt>
                <c:pt idx="26">
                  <c:v>9.9</c:v>
                </c:pt>
                <c:pt idx="27">
                  <c:v>9.6999999999999993</c:v>
                </c:pt>
                <c:pt idx="28">
                  <c:v>11</c:v>
                </c:pt>
                <c:pt idx="29">
                  <c:v>10.6</c:v>
                </c:pt>
                <c:pt idx="30">
                  <c:v>11.2</c:v>
                </c:pt>
                <c:pt idx="31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5A-4E23-BAA8-FC250C568A27}"/>
            </c:ext>
          </c:extLst>
        </c:ser>
        <c:ser>
          <c:idx val="6"/>
          <c:order val="6"/>
          <c:tx>
            <c:strRef>
              <c:f>Report2_Data!$B$20</c:f>
              <c:strCache>
                <c:ptCount val="1"/>
                <c:pt idx="0">
                  <c:v>CARING, LEISURE AND OTHER SERVICE OCCUPATIONS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Report2_Data!$C$13:$AH$13</c:f>
              <c:numCache>
                <c:formatCode>General</c:formatCode>
                <c:ptCount val="32"/>
                <c:pt idx="0">
                  <c:v>2019</c:v>
                </c:pt>
                <c:pt idx="4">
                  <c:v>2018</c:v>
                </c:pt>
                <c:pt idx="8">
                  <c:v>2017</c:v>
                </c:pt>
                <c:pt idx="12">
                  <c:v>2016</c:v>
                </c:pt>
                <c:pt idx="16">
                  <c:v>2015</c:v>
                </c:pt>
                <c:pt idx="20">
                  <c:v>2014</c:v>
                </c:pt>
                <c:pt idx="24">
                  <c:v>2013</c:v>
                </c:pt>
                <c:pt idx="28">
                  <c:v>2012</c:v>
                </c:pt>
              </c:numCache>
            </c:numRef>
          </c:cat>
          <c:val>
            <c:numRef>
              <c:f>Report2_Data!$C$20:$AH$20</c:f>
              <c:numCache>
                <c:formatCode>#,##0.0\%</c:formatCode>
                <c:ptCount val="32"/>
                <c:pt idx="0">
                  <c:v>7.4</c:v>
                </c:pt>
                <c:pt idx="1">
                  <c:v>6.8</c:v>
                </c:pt>
                <c:pt idx="2">
                  <c:v>6.1</c:v>
                </c:pt>
                <c:pt idx="3">
                  <c:v>5.7</c:v>
                </c:pt>
                <c:pt idx="4">
                  <c:v>6.4</c:v>
                </c:pt>
                <c:pt idx="5">
                  <c:v>6.1</c:v>
                </c:pt>
                <c:pt idx="6">
                  <c:v>5.7</c:v>
                </c:pt>
                <c:pt idx="7">
                  <c:v>5.4</c:v>
                </c:pt>
                <c:pt idx="8">
                  <c:v>5.0999999999999996</c:v>
                </c:pt>
                <c:pt idx="9">
                  <c:v>4.9000000000000004</c:v>
                </c:pt>
                <c:pt idx="10">
                  <c:v>5.2</c:v>
                </c:pt>
                <c:pt idx="11">
                  <c:v>4.8</c:v>
                </c:pt>
                <c:pt idx="12">
                  <c:v>4.8</c:v>
                </c:pt>
                <c:pt idx="13">
                  <c:v>4.9000000000000004</c:v>
                </c:pt>
                <c:pt idx="14">
                  <c:v>4.5999999999999996</c:v>
                </c:pt>
                <c:pt idx="15">
                  <c:v>5.0999999999999996</c:v>
                </c:pt>
                <c:pt idx="16">
                  <c:v>5.5</c:v>
                </c:pt>
                <c:pt idx="17">
                  <c:v>5.3</c:v>
                </c:pt>
                <c:pt idx="18">
                  <c:v>4.9000000000000004</c:v>
                </c:pt>
                <c:pt idx="19">
                  <c:v>5.9</c:v>
                </c:pt>
                <c:pt idx="20">
                  <c:v>5</c:v>
                </c:pt>
                <c:pt idx="21">
                  <c:v>5.9</c:v>
                </c:pt>
                <c:pt idx="22">
                  <c:v>6</c:v>
                </c:pt>
                <c:pt idx="23">
                  <c:v>5.3</c:v>
                </c:pt>
                <c:pt idx="24">
                  <c:v>5.4</c:v>
                </c:pt>
                <c:pt idx="25">
                  <c:v>5</c:v>
                </c:pt>
                <c:pt idx="26">
                  <c:v>4.0999999999999996</c:v>
                </c:pt>
                <c:pt idx="27">
                  <c:v>3.6</c:v>
                </c:pt>
                <c:pt idx="28">
                  <c:v>4.2</c:v>
                </c:pt>
                <c:pt idx="29">
                  <c:v>3.7</c:v>
                </c:pt>
                <c:pt idx="30">
                  <c:v>3.4</c:v>
                </c:pt>
                <c:pt idx="31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5A-4E23-BAA8-FC250C568A27}"/>
            </c:ext>
          </c:extLst>
        </c:ser>
        <c:ser>
          <c:idx val="7"/>
          <c:order val="7"/>
          <c:tx>
            <c:strRef>
              <c:f>Report2_Data!$B$21</c:f>
              <c:strCache>
                <c:ptCount val="1"/>
                <c:pt idx="0">
                  <c:v>ELEMENTARY OCCUPATIONS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Report2_Data!$C$13:$AH$13</c:f>
              <c:numCache>
                <c:formatCode>General</c:formatCode>
                <c:ptCount val="32"/>
                <c:pt idx="0">
                  <c:v>2019</c:v>
                </c:pt>
                <c:pt idx="4">
                  <c:v>2018</c:v>
                </c:pt>
                <c:pt idx="8">
                  <c:v>2017</c:v>
                </c:pt>
                <c:pt idx="12">
                  <c:v>2016</c:v>
                </c:pt>
                <c:pt idx="16">
                  <c:v>2015</c:v>
                </c:pt>
                <c:pt idx="20">
                  <c:v>2014</c:v>
                </c:pt>
                <c:pt idx="24">
                  <c:v>2013</c:v>
                </c:pt>
                <c:pt idx="28">
                  <c:v>2012</c:v>
                </c:pt>
              </c:numCache>
            </c:numRef>
          </c:cat>
          <c:val>
            <c:numRef>
              <c:f>Report2_Data!$C$21:$AH$21</c:f>
              <c:numCache>
                <c:formatCode>#,##0.0\%</c:formatCode>
                <c:ptCount val="32"/>
                <c:pt idx="0">
                  <c:v>5.9</c:v>
                </c:pt>
                <c:pt idx="1">
                  <c:v>6.7</c:v>
                </c:pt>
                <c:pt idx="2">
                  <c:v>5.5</c:v>
                </c:pt>
                <c:pt idx="3">
                  <c:v>5.8</c:v>
                </c:pt>
                <c:pt idx="4">
                  <c:v>5.9</c:v>
                </c:pt>
                <c:pt idx="5">
                  <c:v>6.6</c:v>
                </c:pt>
                <c:pt idx="6">
                  <c:v>4.4000000000000004</c:v>
                </c:pt>
                <c:pt idx="7">
                  <c:v>4</c:v>
                </c:pt>
                <c:pt idx="8">
                  <c:v>4.2</c:v>
                </c:pt>
                <c:pt idx="9">
                  <c:v>4.5999999999999996</c:v>
                </c:pt>
                <c:pt idx="10">
                  <c:v>4.0999999999999996</c:v>
                </c:pt>
                <c:pt idx="11">
                  <c:v>3.6</c:v>
                </c:pt>
                <c:pt idx="12">
                  <c:v>4.5</c:v>
                </c:pt>
                <c:pt idx="13">
                  <c:v>4.9000000000000004</c:v>
                </c:pt>
                <c:pt idx="14">
                  <c:v>3.7</c:v>
                </c:pt>
                <c:pt idx="15">
                  <c:v>4.0999999999999996</c:v>
                </c:pt>
                <c:pt idx="16">
                  <c:v>4.0999999999999996</c:v>
                </c:pt>
                <c:pt idx="17">
                  <c:v>4</c:v>
                </c:pt>
                <c:pt idx="18">
                  <c:v>3.7</c:v>
                </c:pt>
                <c:pt idx="19">
                  <c:v>4.7</c:v>
                </c:pt>
                <c:pt idx="20">
                  <c:v>3.8</c:v>
                </c:pt>
                <c:pt idx="21">
                  <c:v>4.7</c:v>
                </c:pt>
                <c:pt idx="22">
                  <c:v>4.5</c:v>
                </c:pt>
                <c:pt idx="23">
                  <c:v>3.9</c:v>
                </c:pt>
                <c:pt idx="24">
                  <c:v>5</c:v>
                </c:pt>
                <c:pt idx="25">
                  <c:v>5.7</c:v>
                </c:pt>
                <c:pt idx="26">
                  <c:v>3.7</c:v>
                </c:pt>
                <c:pt idx="27">
                  <c:v>3.1</c:v>
                </c:pt>
                <c:pt idx="28">
                  <c:v>2.9</c:v>
                </c:pt>
                <c:pt idx="29">
                  <c:v>3.5</c:v>
                </c:pt>
                <c:pt idx="30">
                  <c:v>3.3</c:v>
                </c:pt>
                <c:pt idx="31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5A-4E23-BAA8-FC250C568A27}"/>
            </c:ext>
          </c:extLst>
        </c:ser>
        <c:ser>
          <c:idx val="8"/>
          <c:order val="8"/>
          <c:tx>
            <c:strRef>
              <c:f>Report2_Data!$B$22</c:f>
              <c:strCache>
                <c:ptCount val="1"/>
                <c:pt idx="0">
                  <c:v>SKILLED TRADES OCCUPATIONS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Report2_Data!$C$13:$AH$13</c:f>
              <c:numCache>
                <c:formatCode>General</c:formatCode>
                <c:ptCount val="32"/>
                <c:pt idx="0">
                  <c:v>2019</c:v>
                </c:pt>
                <c:pt idx="4">
                  <c:v>2018</c:v>
                </c:pt>
                <c:pt idx="8">
                  <c:v>2017</c:v>
                </c:pt>
                <c:pt idx="12">
                  <c:v>2016</c:v>
                </c:pt>
                <c:pt idx="16">
                  <c:v>2015</c:v>
                </c:pt>
                <c:pt idx="20">
                  <c:v>2014</c:v>
                </c:pt>
                <c:pt idx="24">
                  <c:v>2013</c:v>
                </c:pt>
                <c:pt idx="28">
                  <c:v>2012</c:v>
                </c:pt>
              </c:numCache>
            </c:numRef>
          </c:cat>
          <c:val>
            <c:numRef>
              <c:f>Report2_Data!$C$22:$AH$22</c:f>
              <c:numCache>
                <c:formatCode>#,##0.0\%</c:formatCode>
                <c:ptCount val="32"/>
                <c:pt idx="0">
                  <c:v>5.7</c:v>
                </c:pt>
                <c:pt idx="1">
                  <c:v>6.4</c:v>
                </c:pt>
                <c:pt idx="2">
                  <c:v>6.4</c:v>
                </c:pt>
                <c:pt idx="3">
                  <c:v>6</c:v>
                </c:pt>
                <c:pt idx="4">
                  <c:v>6.1</c:v>
                </c:pt>
                <c:pt idx="5">
                  <c:v>6.9</c:v>
                </c:pt>
                <c:pt idx="6">
                  <c:v>6.2</c:v>
                </c:pt>
                <c:pt idx="7">
                  <c:v>5.5</c:v>
                </c:pt>
                <c:pt idx="8">
                  <c:v>5.4</c:v>
                </c:pt>
                <c:pt idx="9">
                  <c:v>5.2</c:v>
                </c:pt>
                <c:pt idx="10">
                  <c:v>5.7</c:v>
                </c:pt>
                <c:pt idx="11">
                  <c:v>5.6</c:v>
                </c:pt>
                <c:pt idx="12">
                  <c:v>5.9</c:v>
                </c:pt>
                <c:pt idx="13">
                  <c:v>6.9</c:v>
                </c:pt>
                <c:pt idx="14">
                  <c:v>5.7</c:v>
                </c:pt>
                <c:pt idx="15">
                  <c:v>5.6</c:v>
                </c:pt>
                <c:pt idx="16">
                  <c:v>5.4</c:v>
                </c:pt>
                <c:pt idx="17">
                  <c:v>5.3</c:v>
                </c:pt>
                <c:pt idx="18">
                  <c:v>5.2</c:v>
                </c:pt>
                <c:pt idx="19">
                  <c:v>6</c:v>
                </c:pt>
                <c:pt idx="20">
                  <c:v>4.5</c:v>
                </c:pt>
                <c:pt idx="21">
                  <c:v>6.2</c:v>
                </c:pt>
                <c:pt idx="22">
                  <c:v>5.7</c:v>
                </c:pt>
                <c:pt idx="23">
                  <c:v>5.0999999999999996</c:v>
                </c:pt>
                <c:pt idx="24">
                  <c:v>6.4</c:v>
                </c:pt>
                <c:pt idx="25">
                  <c:v>7.2</c:v>
                </c:pt>
                <c:pt idx="26">
                  <c:v>5.4</c:v>
                </c:pt>
                <c:pt idx="27">
                  <c:v>4.7</c:v>
                </c:pt>
                <c:pt idx="28">
                  <c:v>4.5</c:v>
                </c:pt>
                <c:pt idx="29">
                  <c:v>5.7</c:v>
                </c:pt>
                <c:pt idx="30">
                  <c:v>4.3</c:v>
                </c:pt>
                <c:pt idx="31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A5A-4E23-BAA8-FC250C568A27}"/>
            </c:ext>
          </c:extLst>
        </c:ser>
        <c:ser>
          <c:idx val="9"/>
          <c:order val="9"/>
          <c:tx>
            <c:strRef>
              <c:f>Report2_Data!$B$23</c:f>
              <c:strCache>
                <c:ptCount val="1"/>
                <c:pt idx="0">
                  <c:v>PROCESS, PLANT AND MACHINE OPERATIVES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Report2_Data!$C$13:$AH$13</c:f>
              <c:numCache>
                <c:formatCode>General</c:formatCode>
                <c:ptCount val="32"/>
                <c:pt idx="0">
                  <c:v>2019</c:v>
                </c:pt>
                <c:pt idx="4">
                  <c:v>2018</c:v>
                </c:pt>
                <c:pt idx="8">
                  <c:v>2017</c:v>
                </c:pt>
                <c:pt idx="12">
                  <c:v>2016</c:v>
                </c:pt>
                <c:pt idx="16">
                  <c:v>2015</c:v>
                </c:pt>
                <c:pt idx="20">
                  <c:v>2014</c:v>
                </c:pt>
                <c:pt idx="24">
                  <c:v>2013</c:v>
                </c:pt>
                <c:pt idx="28">
                  <c:v>2012</c:v>
                </c:pt>
              </c:numCache>
            </c:numRef>
          </c:cat>
          <c:val>
            <c:numRef>
              <c:f>Report2_Data!$C$23:$AH$23</c:f>
              <c:numCache>
                <c:formatCode>#,##0.0\%</c:formatCode>
                <c:ptCount val="32"/>
                <c:pt idx="0">
                  <c:v>3.7</c:v>
                </c:pt>
                <c:pt idx="1">
                  <c:v>4.2</c:v>
                </c:pt>
                <c:pt idx="2">
                  <c:v>3.4</c:v>
                </c:pt>
                <c:pt idx="3">
                  <c:v>3.5</c:v>
                </c:pt>
                <c:pt idx="4">
                  <c:v>4.5</c:v>
                </c:pt>
                <c:pt idx="5">
                  <c:v>4.0999999999999996</c:v>
                </c:pt>
                <c:pt idx="6">
                  <c:v>3.8</c:v>
                </c:pt>
                <c:pt idx="7">
                  <c:v>3.1</c:v>
                </c:pt>
                <c:pt idx="8">
                  <c:v>3.6</c:v>
                </c:pt>
                <c:pt idx="9">
                  <c:v>3.6</c:v>
                </c:pt>
                <c:pt idx="10">
                  <c:v>3.3</c:v>
                </c:pt>
                <c:pt idx="11">
                  <c:v>2.8</c:v>
                </c:pt>
                <c:pt idx="12">
                  <c:v>3.2</c:v>
                </c:pt>
                <c:pt idx="13">
                  <c:v>3.3</c:v>
                </c:pt>
                <c:pt idx="14">
                  <c:v>3</c:v>
                </c:pt>
                <c:pt idx="15">
                  <c:v>2.6</c:v>
                </c:pt>
                <c:pt idx="16">
                  <c:v>3.1</c:v>
                </c:pt>
                <c:pt idx="17">
                  <c:v>3.8</c:v>
                </c:pt>
                <c:pt idx="18">
                  <c:v>3.1</c:v>
                </c:pt>
                <c:pt idx="19">
                  <c:v>3.2</c:v>
                </c:pt>
                <c:pt idx="20">
                  <c:v>4</c:v>
                </c:pt>
                <c:pt idx="21">
                  <c:v>3.8</c:v>
                </c:pt>
                <c:pt idx="22">
                  <c:v>3</c:v>
                </c:pt>
                <c:pt idx="23">
                  <c:v>2.4</c:v>
                </c:pt>
                <c:pt idx="24">
                  <c:v>4</c:v>
                </c:pt>
                <c:pt idx="25">
                  <c:v>4.4000000000000004</c:v>
                </c:pt>
                <c:pt idx="26">
                  <c:v>3.3</c:v>
                </c:pt>
                <c:pt idx="27">
                  <c:v>2.6</c:v>
                </c:pt>
                <c:pt idx="28">
                  <c:v>2</c:v>
                </c:pt>
                <c:pt idx="29">
                  <c:v>2.7</c:v>
                </c:pt>
                <c:pt idx="30">
                  <c:v>2.1</c:v>
                </c:pt>
                <c:pt idx="31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A5A-4E23-BAA8-FC250C568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619424"/>
        <c:axId val="3966095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Report2_Data!$B$14</c15:sqref>
                        </c15:formulaRef>
                      </c:ext>
                    </c:extLst>
                    <c:strCache>
                      <c:ptCount val="1"/>
                      <c:pt idx="0">
                        <c:v>Occupation Family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Report2_Data!$C$13:$AH$13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2019</c:v>
                      </c:pt>
                      <c:pt idx="4">
                        <c:v>2018</c:v>
                      </c:pt>
                      <c:pt idx="8">
                        <c:v>2017</c:v>
                      </c:pt>
                      <c:pt idx="12">
                        <c:v>2016</c:v>
                      </c:pt>
                      <c:pt idx="16">
                        <c:v>2015</c:v>
                      </c:pt>
                      <c:pt idx="20">
                        <c:v>2014</c:v>
                      </c:pt>
                      <c:pt idx="24">
                        <c:v>2013</c:v>
                      </c:pt>
                      <c:pt idx="28">
                        <c:v>2012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Report2_Data!$C$14:$AH$14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4A5A-4E23-BAA8-FC250C568A27}"/>
                  </c:ext>
                </c:extLst>
              </c15:ser>
            </c15:filteredLineSeries>
          </c:ext>
        </c:extLst>
      </c:lineChart>
      <c:catAx>
        <c:axId val="39661942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09584"/>
        <c:crossesAt val="0"/>
        <c:auto val="1"/>
        <c:lblAlgn val="ctr"/>
        <c:lblOffset val="100"/>
        <c:noMultiLvlLbl val="0"/>
      </c:catAx>
      <c:valAx>
        <c:axId val="39660958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\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1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4970026668043"/>
          <c:w val="1"/>
          <c:h val="0.24950299733319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Report4_Data!$A$3:$A$12</c:f>
              <c:strCache>
                <c:ptCount val="10"/>
                <c:pt idx="0">
                  <c:v>Programmers and software development professionals</c:v>
                </c:pt>
                <c:pt idx="1">
                  <c:v>Nurses</c:v>
                </c:pt>
                <c:pt idx="2">
                  <c:v>IT business analysts, architects and systems designers</c:v>
                </c:pt>
                <c:pt idx="3">
                  <c:v>Solicitors</c:v>
                </c:pt>
                <c:pt idx="4">
                  <c:v>Chartered and certified accountants</c:v>
                </c:pt>
                <c:pt idx="5">
                  <c:v>Business and financial project management professionals</c:v>
                </c:pt>
                <c:pt idx="6">
                  <c:v>Management consultants and business analysts</c:v>
                </c:pt>
                <c:pt idx="7">
                  <c:v>Engineering professionals n.e.c.</c:v>
                </c:pt>
                <c:pt idx="8">
                  <c:v>Information technology and telecommunications professionals n.e.c.</c:v>
                </c:pt>
                <c:pt idx="9">
                  <c:v>Web design and development professionals</c:v>
                </c:pt>
              </c:strCache>
            </c:strRef>
          </c:cat>
          <c:val>
            <c:numRef>
              <c:f>Report4_Data!$B$3:$B$12</c:f>
              <c:numCache>
                <c:formatCode>#,##0</c:formatCode>
                <c:ptCount val="10"/>
                <c:pt idx="0">
                  <c:v>5289</c:v>
                </c:pt>
                <c:pt idx="1">
                  <c:v>4759</c:v>
                </c:pt>
                <c:pt idx="2">
                  <c:v>2202</c:v>
                </c:pt>
                <c:pt idx="3">
                  <c:v>1971</c:v>
                </c:pt>
                <c:pt idx="4">
                  <c:v>1872</c:v>
                </c:pt>
                <c:pt idx="5">
                  <c:v>1686</c:v>
                </c:pt>
                <c:pt idx="6">
                  <c:v>1680</c:v>
                </c:pt>
                <c:pt idx="7">
                  <c:v>1595</c:v>
                </c:pt>
                <c:pt idx="8">
                  <c:v>1418</c:v>
                </c:pt>
                <c:pt idx="9">
                  <c:v>1387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9-492F-BE20-207E11C06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389260432"/>
        <c:axId val="389260760"/>
      </c:barChart>
      <c:catAx>
        <c:axId val="389260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9260760"/>
        <c:crosses val="autoZero"/>
        <c:auto val="1"/>
        <c:lblAlgn val="ctr"/>
        <c:lblOffset val="100"/>
        <c:noMultiLvlLbl val="0"/>
      </c:catAx>
      <c:valAx>
        <c:axId val="3892607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926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Report4_Data!$A$14:$A$23</c:f>
              <c:strCache>
                <c:ptCount val="10"/>
                <c:pt idx="0">
                  <c:v>Human resources and industrial relations officers</c:v>
                </c:pt>
                <c:pt idx="1">
                  <c:v>Engineering technicians</c:v>
                </c:pt>
                <c:pt idx="2">
                  <c:v>IT user support technicians</c:v>
                </c:pt>
                <c:pt idx="3">
                  <c:v>Marketing associate professionals</c:v>
                </c:pt>
                <c:pt idx="4">
                  <c:v>IT operations technicians</c:v>
                </c:pt>
                <c:pt idx="5">
                  <c:v>Finance and investment analysts and advisers</c:v>
                </c:pt>
                <c:pt idx="6">
                  <c:v>Science, engineering and production technicians n.e.c.</c:v>
                </c:pt>
                <c:pt idx="7">
                  <c:v>Business sales executives</c:v>
                </c:pt>
                <c:pt idx="8">
                  <c:v>Legal associate professionals</c:v>
                </c:pt>
                <c:pt idx="9">
                  <c:v>Sales accounts and business development managers</c:v>
                </c:pt>
              </c:strCache>
            </c:strRef>
          </c:cat>
          <c:val>
            <c:numRef>
              <c:f>Report4_Data!$B$14:$B$23</c:f>
              <c:numCache>
                <c:formatCode>#,##0</c:formatCode>
                <c:ptCount val="10"/>
                <c:pt idx="0">
                  <c:v>3083</c:v>
                </c:pt>
                <c:pt idx="1">
                  <c:v>1587</c:v>
                </c:pt>
                <c:pt idx="2">
                  <c:v>1585</c:v>
                </c:pt>
                <c:pt idx="3">
                  <c:v>1303</c:v>
                </c:pt>
                <c:pt idx="4">
                  <c:v>1103</c:v>
                </c:pt>
                <c:pt idx="5">
                  <c:v>953</c:v>
                </c:pt>
                <c:pt idx="6">
                  <c:v>945</c:v>
                </c:pt>
                <c:pt idx="7">
                  <c:v>919</c:v>
                </c:pt>
                <c:pt idx="8">
                  <c:v>742</c:v>
                </c:pt>
                <c:pt idx="9">
                  <c:v>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9-445B-9E20-33D3CBE34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52193296"/>
        <c:axId val="445155176"/>
      </c:barChart>
      <c:catAx>
        <c:axId val="45219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155176"/>
        <c:crosses val="autoZero"/>
        <c:auto val="1"/>
        <c:lblAlgn val="ctr"/>
        <c:lblOffset val="100"/>
        <c:noMultiLvlLbl val="0"/>
      </c:catAx>
      <c:valAx>
        <c:axId val="4451551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5112784814942"/>
          <c:y val="0.11278703757427652"/>
          <c:w val="0.86941496443379362"/>
          <c:h val="0.53760627387002424"/>
        </c:manualLayout>
      </c:layout>
      <c:barChart>
        <c:barDir val="col"/>
        <c:grouping val="clustered"/>
        <c:varyColors val="0"/>
        <c:ser>
          <c:idx val="0"/>
          <c:order val="0"/>
          <c:tx>
            <c:v>Salary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'[Health - Salary by qual.xlsx]Report2_Data'!$A$2:$A$8</c:f>
              <c:strCache>
                <c:ptCount val="7"/>
                <c:pt idx="0">
                  <c:v>Level 1 SNVQs 0 postings </c:v>
                </c:pt>
                <c:pt idx="1">
                  <c:v>GCSEs, Standard Grades, Level 2 SNVQs 275 postings </c:v>
                </c:pt>
                <c:pt idx="2">
                  <c:v>A-Levels, Highers, Level 3 SNVQs 118 postings </c:v>
                </c:pt>
                <c:pt idx="3">
                  <c:v>HNCs, Level 4 CertsDips, Level 4 S/NVQs 0 postings </c:v>
                </c:pt>
                <c:pt idx="4">
                  <c:v>Foundation Degrees, HNDs  0 postings </c:v>
                </c:pt>
                <c:pt idx="5">
                  <c:v>Bachelor's Degrees, Graduate CertsDips  578 postings </c:v>
                </c:pt>
                <c:pt idx="6">
                  <c:v>Postgrad Degrees, Level 5 CertsDips, Level 5 S/NVQs 50 postings </c:v>
                </c:pt>
              </c:strCache>
            </c:strRef>
          </c:cat>
          <c:val>
            <c:numRef>
              <c:f>'[Health - Salary by qual.xlsx]Report2_Data'!$B$2:$B$8</c:f>
              <c:numCache>
                <c:formatCode>#,##0</c:formatCode>
                <c:ptCount val="7"/>
                <c:pt idx="0" formatCode="General">
                  <c:v>0</c:v>
                </c:pt>
                <c:pt idx="1">
                  <c:v>20664</c:v>
                </c:pt>
                <c:pt idx="2">
                  <c:v>23035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40471</c:v>
                </c:pt>
                <c:pt idx="6">
                  <c:v>43364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0-47BF-A2AA-557AB7F53F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eparator>
</c:separator>
        </c:dLbls>
        <c:gapWidth val="150"/>
        <c:axId val="1"/>
        <c:axId val="2"/>
      </c:barChart>
      <c:lineChart>
        <c:grouping val="standard"/>
        <c:varyColors val="0"/>
        <c:ser>
          <c:idx val="1"/>
          <c:order val="1"/>
          <c:tx>
            <c:v>Mean Salary</c:v>
          </c:tx>
          <c:marker>
            <c:symbol val="none"/>
          </c:marker>
          <c:cat>
            <c:strRef>
              <c:f>'[Health - Salary by qual.xlsx]Report2_Data'!$A$2:$A$8</c:f>
              <c:strCache>
                <c:ptCount val="7"/>
                <c:pt idx="0">
                  <c:v>Level 1 SNVQs 0 postings </c:v>
                </c:pt>
                <c:pt idx="1">
                  <c:v>GCSEs, Standard Grades, Level 2 SNVQs 275 postings </c:v>
                </c:pt>
                <c:pt idx="2">
                  <c:v>A-Levels, Highers, Level 3 SNVQs 118 postings </c:v>
                </c:pt>
                <c:pt idx="3">
                  <c:v>HNCs, Level 4 CertsDips, Level 4 S/NVQs 0 postings </c:v>
                </c:pt>
                <c:pt idx="4">
                  <c:v>Foundation Degrees, HNDs  0 postings </c:v>
                </c:pt>
                <c:pt idx="5">
                  <c:v>Bachelor's Degrees, Graduate CertsDips  578 postings </c:v>
                </c:pt>
                <c:pt idx="6">
                  <c:v>Postgrad Degrees, Level 5 CertsDips, Level 5 S/NVQs 50 postings </c:v>
                </c:pt>
              </c:strCache>
            </c:strRef>
          </c:cat>
          <c:val>
            <c:numRef>
              <c:f>'[Health - Salary by qual.xlsx]Report2_Data'!$C$2:$C$8</c:f>
              <c:numCache>
                <c:formatCode>;;;</c:formatCode>
                <c:ptCount val="7"/>
                <c:pt idx="0">
                  <c:v>35376</c:v>
                </c:pt>
                <c:pt idx="1">
                  <c:v>35376</c:v>
                </c:pt>
                <c:pt idx="2">
                  <c:v>35376</c:v>
                </c:pt>
                <c:pt idx="3">
                  <c:v>35376</c:v>
                </c:pt>
                <c:pt idx="4">
                  <c:v>35376</c:v>
                </c:pt>
                <c:pt idx="5">
                  <c:v>35376</c:v>
                </c:pt>
                <c:pt idx="6">
                  <c:v>35376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20-47BF-A2AA-557AB7F53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"/>
        <c:axId val="2"/>
      </c:lineChart>
      <c:catAx>
        <c:axId val="1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r>
                  <a:rPr lang="en-GB"/>
                  <a:t>Salary</a:t>
                </a:r>
              </a:p>
            </c:rich>
          </c:tx>
          <c:layout>
            <c:manualLayout>
              <c:xMode val="edge"/>
              <c:yMode val="edge"/>
              <c:x val="2.4154589371980675E-3"/>
              <c:y val="0.30435347431508603"/>
            </c:manualLayout>
          </c:layout>
          <c:overlay val="0"/>
        </c:title>
        <c:numFmt formatCode="General" sourceLinked="1"/>
        <c:majorTickMark val="cross"/>
        <c:minorTickMark val="out"/>
        <c:tickLblPos val="nextTo"/>
        <c:crossAx val="1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575449807904446"/>
          <c:y val="0.87970894355837848"/>
          <c:w val="0.36922134733158357"/>
          <c:h val="0.11970166522749691"/>
        </c:manualLayout>
      </c:layout>
      <c:overlay val="0"/>
    </c:legend>
    <c:plotVisOnly val="0"/>
    <c:dispBlanksAs val="zero"/>
    <c:showDLblsOverMax val="1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18154057669518E-2"/>
          <c:y val="2.8910502438457053E-2"/>
          <c:w val="0.86995448702325151"/>
          <c:h val="0.63192046445539607"/>
        </c:manualLayout>
      </c:layout>
      <c:barChart>
        <c:barDir val="col"/>
        <c:grouping val="clustered"/>
        <c:varyColors val="0"/>
        <c:ser>
          <c:idx val="0"/>
          <c:order val="0"/>
          <c:tx>
            <c:v>Salary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Report2_Data!$A$2:$A$8</c:f>
              <c:strCache>
                <c:ptCount val="7"/>
                <c:pt idx="0">
                  <c:v>Level 1 SNVQs 0 postings </c:v>
                </c:pt>
                <c:pt idx="1">
                  <c:v>GCSEs, Standard Grades, Level 2 SNVQs 550 postings </c:v>
                </c:pt>
                <c:pt idx="2">
                  <c:v>A-Levels, Highers, Level 3 SNVQs 262 postings </c:v>
                </c:pt>
                <c:pt idx="3">
                  <c:v>HNCs, Level 4 CertsDips, Level 4 S/NVQs 460 postings </c:v>
                </c:pt>
                <c:pt idx="4">
                  <c:v>Foundation Degrees, HNDs  98 postings </c:v>
                </c:pt>
                <c:pt idx="5">
                  <c:v>Bachelor's Degrees, Graduate CertsDips  2,278 postings </c:v>
                </c:pt>
                <c:pt idx="6">
                  <c:v>Postgrad Degrees, Level 5 CertsDips, Level 5 S/NVQs 390 postings </c:v>
                </c:pt>
              </c:strCache>
            </c:strRef>
          </c:cat>
          <c:val>
            <c:numRef>
              <c:f>Report2_Data!$B$2:$B$8</c:f>
              <c:numCache>
                <c:formatCode>#,##0</c:formatCode>
                <c:ptCount val="7"/>
                <c:pt idx="0" formatCode="General">
                  <c:v>0</c:v>
                </c:pt>
                <c:pt idx="1">
                  <c:v>26334</c:v>
                </c:pt>
                <c:pt idx="2">
                  <c:v>36081</c:v>
                </c:pt>
                <c:pt idx="3">
                  <c:v>41753</c:v>
                </c:pt>
                <c:pt idx="4">
                  <c:v>43174</c:v>
                </c:pt>
                <c:pt idx="5">
                  <c:v>41722</c:v>
                </c:pt>
                <c:pt idx="6">
                  <c:v>39769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1-43F3-8B66-9AD3710804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eparator>
</c:separator>
        </c:dLbls>
        <c:gapWidth val="150"/>
        <c:axId val="1"/>
        <c:axId val="2"/>
      </c:barChart>
      <c:lineChart>
        <c:grouping val="standard"/>
        <c:varyColors val="0"/>
        <c:ser>
          <c:idx val="1"/>
          <c:order val="1"/>
          <c:tx>
            <c:v>Mean Salary</c:v>
          </c:tx>
          <c:marker>
            <c:symbol val="none"/>
          </c:marker>
          <c:cat>
            <c:strRef>
              <c:f>Report2_Data!$A$2:$A$8</c:f>
              <c:strCache>
                <c:ptCount val="7"/>
                <c:pt idx="0">
                  <c:v>Level 1 SNVQs 0 postings </c:v>
                </c:pt>
                <c:pt idx="1">
                  <c:v>GCSEs, Standard Grades, Level 2 SNVQs 550 postings </c:v>
                </c:pt>
                <c:pt idx="2">
                  <c:v>A-Levels, Highers, Level 3 SNVQs 262 postings </c:v>
                </c:pt>
                <c:pt idx="3">
                  <c:v>HNCs, Level 4 CertsDips, Level 4 S/NVQs 460 postings </c:v>
                </c:pt>
                <c:pt idx="4">
                  <c:v>Foundation Degrees, HNDs  98 postings </c:v>
                </c:pt>
                <c:pt idx="5">
                  <c:v>Bachelor's Degrees, Graduate CertsDips  2,278 postings </c:v>
                </c:pt>
                <c:pt idx="6">
                  <c:v>Postgrad Degrees, Level 5 CertsDips, Level 5 S/NVQs 390 postings </c:v>
                </c:pt>
              </c:strCache>
            </c:strRef>
          </c:cat>
          <c:val>
            <c:numRef>
              <c:f>Report2_Data!$C$2:$C$8</c:f>
              <c:numCache>
                <c:formatCode>;;;</c:formatCode>
                <c:ptCount val="7"/>
                <c:pt idx="0">
                  <c:v>42760</c:v>
                </c:pt>
                <c:pt idx="1">
                  <c:v>42760</c:v>
                </c:pt>
                <c:pt idx="2">
                  <c:v>42760</c:v>
                </c:pt>
                <c:pt idx="3">
                  <c:v>42760</c:v>
                </c:pt>
                <c:pt idx="4">
                  <c:v>42760</c:v>
                </c:pt>
                <c:pt idx="5">
                  <c:v>42760</c:v>
                </c:pt>
                <c:pt idx="6">
                  <c:v>42760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E1-43F3-8B66-9AD371080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"/>
        <c:axId val="2"/>
      </c:lineChart>
      <c:catAx>
        <c:axId val="1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r>
                  <a:rPr lang="en-GB">
                    <a:solidFill>
                      <a:srgbClr val="50626F"/>
                    </a:solidFill>
                  </a:rPr>
                  <a:t>Salary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crossAx val="1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9780913434519"/>
          <c:y val="0.90082083476644159"/>
          <c:w val="0.36308670815065563"/>
          <c:h val="9.1955678564880169E-2"/>
        </c:manualLayout>
      </c:layout>
      <c:overlay val="0"/>
    </c:legend>
    <c:plotVisOnly val="0"/>
    <c:dispBlanksAs val="zero"/>
    <c:showDLblsOverMax val="1"/>
  </c:chart>
  <c:txPr>
    <a:bodyPr/>
    <a:lstStyle/>
    <a:p>
      <a:pPr>
        <a:defRPr>
          <a:solidFill>
            <a:srgbClr val="50626F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England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'WORKING TAB 28'!$A$7:$A$10</c:f>
              <c:strCache>
                <c:ptCount val="4"/>
                <c:pt idx="0">
                  <c:v>HIGH-SKILL</c:v>
                </c:pt>
                <c:pt idx="1">
                  <c:v>MIDDLE-SKILL</c:v>
                </c:pt>
                <c:pt idx="2">
                  <c:v>SERVICE-INTENSIVE</c:v>
                </c:pt>
                <c:pt idx="3">
                  <c:v>LABOUR-INTENSIVE</c:v>
                </c:pt>
              </c:strCache>
            </c:strRef>
          </c:cat>
          <c:val>
            <c:numRef>
              <c:f>'WORKING TAB 28'!$B$7:$B$10</c:f>
              <c:numCache>
                <c:formatCode>0%</c:formatCode>
                <c:ptCount val="4"/>
                <c:pt idx="0">
                  <c:v>0.37</c:v>
                </c:pt>
                <c:pt idx="1">
                  <c:v>0.3</c:v>
                </c:pt>
                <c:pt idx="2">
                  <c:v>0.22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7-4ECB-BE25-4AFA60BED5EC}"/>
            </c:ext>
          </c:extLst>
        </c:ser>
        <c:ser>
          <c:idx val="1"/>
          <c:order val="1"/>
          <c:tx>
            <c:v>West of England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'WORKING TAB 28'!$A$7:$A$10</c:f>
              <c:strCache>
                <c:ptCount val="4"/>
                <c:pt idx="0">
                  <c:v>HIGH-SKILL</c:v>
                </c:pt>
                <c:pt idx="1">
                  <c:v>MIDDLE-SKILL</c:v>
                </c:pt>
                <c:pt idx="2">
                  <c:v>SERVICE-INTENSIVE</c:v>
                </c:pt>
                <c:pt idx="3">
                  <c:v>LABOUR-INTENSIVE</c:v>
                </c:pt>
              </c:strCache>
            </c:strRef>
          </c:cat>
          <c:val>
            <c:numRef>
              <c:f>'WORKING TAB 28'!$C$7:$C$10</c:f>
              <c:numCache>
                <c:formatCode>0%</c:formatCode>
                <c:ptCount val="4"/>
                <c:pt idx="0">
                  <c:v>0.44</c:v>
                </c:pt>
                <c:pt idx="1">
                  <c:v>0.25</c:v>
                </c:pt>
                <c:pt idx="2">
                  <c:v>0.21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7-4ECB-BE25-4AFA60BED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844904"/>
        <c:axId val="219843920"/>
      </c:barChart>
      <c:catAx>
        <c:axId val="219844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843920"/>
        <c:crosses val="autoZero"/>
        <c:auto val="1"/>
        <c:lblAlgn val="ctr"/>
        <c:lblOffset val="100"/>
        <c:noMultiLvlLbl val="0"/>
      </c:catAx>
      <c:valAx>
        <c:axId val="21984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84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[nomis_2019_12_04_144104.xlsx]Data!$A$10:$A$27</cx:f>
        <cx:lvl ptCount="18">
          <cx:pt idx="0">Agriculture etc</cx:pt>
          <cx:pt idx="1">Mining etc </cx:pt>
          <cx:pt idx="2">Manufacturing</cx:pt>
          <cx:pt idx="3">Construction</cx:pt>
          <cx:pt idx="4">Motor trades</cx:pt>
          <cx:pt idx="5">Wholesale</cx:pt>
          <cx:pt idx="6">Retail</cx:pt>
          <cx:pt idx="7">Transport &amp; storage</cx:pt>
          <cx:pt idx="8">Accommodation &amp; food services</cx:pt>
          <cx:pt idx="9">Information &amp; communication</cx:pt>
          <cx:pt idx="10">Financial &amp; insurance</cx:pt>
          <cx:pt idx="11">Property</cx:pt>
          <cx:pt idx="12">Professional, scientific &amp; technical</cx:pt>
          <cx:pt idx="13">Business administration &amp; support services</cx:pt>
          <cx:pt idx="14">Public administration &amp; defence</cx:pt>
          <cx:pt idx="15">Education</cx:pt>
          <cx:pt idx="16">Health</cx:pt>
          <cx:pt idx="17">Arts, entertainment, recreation &amp; other services</cx:pt>
        </cx:lvl>
      </cx:strDim>
      <cx:numDim type="size">
        <cx:f>[nomis_2019_12_04_144104.xlsx]Data!$B$10:$B$27</cx:f>
        <cx:lvl ptCount="18" formatCode="#,##0">
          <cx:pt idx="0">4000</cx:pt>
          <cx:pt idx="1">9000</cx:pt>
          <cx:pt idx="2">36000</cx:pt>
          <cx:pt idx="3">32000</cx:pt>
          <cx:pt idx="4">12000</cx:pt>
          <cx:pt idx="5">24000</cx:pt>
          <cx:pt idx="6">50000</cx:pt>
          <cx:pt idx="7">29000</cx:pt>
          <cx:pt idx="8">46000</cx:pt>
          <cx:pt idx="9">31000</cx:pt>
          <cx:pt idx="10">23000</cx:pt>
          <cx:pt idx="11">11000</cx:pt>
          <cx:pt idx="12">58000</cx:pt>
          <cx:pt idx="13">47000</cx:pt>
          <cx:pt idx="14">35000</cx:pt>
          <cx:pt idx="15">55000</cx:pt>
          <cx:pt idx="16">84000</cx:pt>
          <cx:pt idx="17">25000</cx:pt>
        </cx:lvl>
      </cx:numDim>
    </cx:data>
  </cx:chartData>
  <cx:chart>
    <cx:plotArea>
      <cx:plotAreaRegion>
        <cx:series layoutId="treemap" uniqueId="{20899088-1E50-4D53-ACE8-421ACB755C00}">
          <cx:dataLabels pos="inEnd">
            <cx:txPr>
              <a:bodyPr spcFirstLastPara="1" vertOverflow="ellipsis" wrap="square" lIns="0" tIns="0" rIns="0" bIns="0" anchor="ctr" anchorCtr="1"/>
              <a:lstStyle/>
              <a:p>
                <a:pPr>
                  <a:defRPr sz="1800"/>
                </a:pPr>
                <a:endParaRPr lang="en-US" sz="1800"/>
              </a:p>
            </cx:txPr>
            <cx:visibility seriesName="0" categoryName="1" value="1"/>
            <cx:separator>, </cx:separator>
            <cx:dataLabel idx="0" pos="inEnd"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 sz="1100"/>
                  </a:pPr>
                  <a:r>
                    <a:rPr lang="en-US" sz="1100"/>
                    <a:t>Agriculture etc, 4,000</a:t>
                  </a:r>
                </a:p>
              </cx:txPr>
              <cx:visibility seriesName="0" categoryName="1" value="1"/>
              <cx:separator>, </cx:separator>
            </cx:dataLabel>
            <cx:dataLabel idx="1" pos="inEnd"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 sz="1600"/>
                  </a:pPr>
                  <a:r>
                    <a:rPr lang="en-US" sz="1600"/>
                    <a:t>Mining etc , 9,000</a:t>
                  </a:r>
                </a:p>
              </cx:txPr>
              <cx:visibility seriesName="0" categoryName="1" value="1"/>
              <cx:separator>, </cx:separator>
            </cx:dataLabel>
            <cx:dataLabel idx="4" pos="inEnd"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 sz="1600"/>
                  </a:pPr>
                  <a:r>
                    <a:rPr lang="en-US" sz="1600"/>
                    <a:t>Motor trades, 12,000</a:t>
                  </a:r>
                </a:p>
              </cx:txPr>
              <cx:visibility seriesName="0" categoryName="1" value="1"/>
              <cx:separator>, </cx:separator>
            </cx:dataLabel>
            <cx:dataLabel idx="17" pos="inEnd"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 sz="1400"/>
                  </a:pPr>
                  <a:r>
                    <a:rPr lang="en-US" sz="1400"/>
                    <a:t>Arts, entertainment, recreation &amp; other services, 25,000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88A16-41BD-4730-890B-9E4A701CB1D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3B90D1-4C42-4478-8DCA-749C04A2C426}">
      <dgm:prSet phldrT="[Text]" custT="1"/>
      <dgm:spPr/>
      <dgm:t>
        <a:bodyPr/>
        <a:lstStyle/>
        <a:p>
          <a:r>
            <a:rPr lang="en-US" sz="1400" dirty="0"/>
            <a:t>Identify jobs &amp; employers  of interest</a:t>
          </a:r>
        </a:p>
      </dgm:t>
    </dgm:pt>
    <dgm:pt modelId="{9F4C9B04-CC6C-421D-8A3C-EEABFD26D0C8}" type="parTrans" cxnId="{E180D87D-59C6-46C1-866C-9087E46706A1}">
      <dgm:prSet/>
      <dgm:spPr/>
      <dgm:t>
        <a:bodyPr/>
        <a:lstStyle/>
        <a:p>
          <a:endParaRPr lang="en-US"/>
        </a:p>
      </dgm:t>
    </dgm:pt>
    <dgm:pt modelId="{D7EFEB82-D933-48BE-91FF-92AA8A96E159}" type="sibTrans" cxnId="{E180D87D-59C6-46C1-866C-9087E46706A1}">
      <dgm:prSet/>
      <dgm:spPr/>
      <dgm:t>
        <a:bodyPr/>
        <a:lstStyle/>
        <a:p>
          <a:endParaRPr lang="en-US"/>
        </a:p>
      </dgm:t>
    </dgm:pt>
    <dgm:pt modelId="{EE2F7265-D977-4871-82DC-343044FF09A7}">
      <dgm:prSet phldrT="[Text]"/>
      <dgm:spPr/>
      <dgm:t>
        <a:bodyPr/>
        <a:lstStyle/>
        <a:p>
          <a:r>
            <a:rPr lang="en-US"/>
            <a:t>Increased Employability</a:t>
          </a:r>
        </a:p>
      </dgm:t>
    </dgm:pt>
    <dgm:pt modelId="{68696C2C-9492-4E32-8299-E8106494F523}" type="parTrans" cxnId="{37652EC9-EFBC-44E9-9A81-D171A9157EBA}">
      <dgm:prSet/>
      <dgm:spPr/>
      <dgm:t>
        <a:bodyPr/>
        <a:lstStyle/>
        <a:p>
          <a:endParaRPr lang="en-US"/>
        </a:p>
      </dgm:t>
    </dgm:pt>
    <dgm:pt modelId="{CD00EDB1-EB4C-4AC0-9454-CFAD43D4110B}" type="sibTrans" cxnId="{37652EC9-EFBC-44E9-9A81-D171A9157EBA}">
      <dgm:prSet/>
      <dgm:spPr/>
      <dgm:t>
        <a:bodyPr/>
        <a:lstStyle/>
        <a:p>
          <a:endParaRPr lang="en-US"/>
        </a:p>
      </dgm:t>
    </dgm:pt>
    <dgm:pt modelId="{DB41A4EB-0F73-41D7-98F5-D4C7CEF59279}">
      <dgm:prSet phldrT="[Text]" custT="1"/>
      <dgm:spPr/>
      <dgm:t>
        <a:bodyPr/>
        <a:lstStyle/>
        <a:p>
          <a:r>
            <a:rPr lang="en-US" sz="1400" dirty="0"/>
            <a:t>Inform training and course decisions</a:t>
          </a:r>
        </a:p>
        <a:p>
          <a:endParaRPr lang="en-US" sz="1200" dirty="0"/>
        </a:p>
      </dgm:t>
    </dgm:pt>
    <dgm:pt modelId="{B966F73B-AC6E-4112-BB16-1B0B7A06A588}" type="parTrans" cxnId="{55C7D2BF-AD46-4AA3-972F-5C8B91C25755}">
      <dgm:prSet/>
      <dgm:spPr/>
      <dgm:t>
        <a:bodyPr/>
        <a:lstStyle/>
        <a:p>
          <a:endParaRPr lang="en-US"/>
        </a:p>
      </dgm:t>
    </dgm:pt>
    <dgm:pt modelId="{A32715AE-031D-460E-89F7-817542DB2047}" type="sibTrans" cxnId="{55C7D2BF-AD46-4AA3-972F-5C8B91C25755}">
      <dgm:prSet/>
      <dgm:spPr/>
      <dgm:t>
        <a:bodyPr/>
        <a:lstStyle/>
        <a:p>
          <a:endParaRPr lang="en-US"/>
        </a:p>
      </dgm:t>
    </dgm:pt>
    <dgm:pt modelId="{14C81252-0262-479C-9189-9D39A520C479}">
      <dgm:prSet phldrT="[Text]" custT="1"/>
      <dgm:spPr/>
      <dgm:t>
        <a:bodyPr/>
        <a:lstStyle/>
        <a:p>
          <a:r>
            <a:rPr lang="en-US" sz="1400" dirty="0"/>
            <a:t>What skills and qualifications are needed</a:t>
          </a:r>
        </a:p>
      </dgm:t>
    </dgm:pt>
    <dgm:pt modelId="{973EC31E-F644-458C-86F5-1BAD30104242}" type="parTrans" cxnId="{4B255EDC-903D-4817-BF34-7605BD20B64F}">
      <dgm:prSet/>
      <dgm:spPr/>
      <dgm:t>
        <a:bodyPr/>
        <a:lstStyle/>
        <a:p>
          <a:endParaRPr lang="en-US"/>
        </a:p>
      </dgm:t>
    </dgm:pt>
    <dgm:pt modelId="{2B5BA1C8-8308-48FF-80C5-719085DA3F82}" type="sibTrans" cxnId="{4B255EDC-903D-4817-BF34-7605BD20B64F}">
      <dgm:prSet/>
      <dgm:spPr/>
      <dgm:t>
        <a:bodyPr/>
        <a:lstStyle/>
        <a:p>
          <a:endParaRPr lang="en-US"/>
        </a:p>
      </dgm:t>
    </dgm:pt>
    <dgm:pt modelId="{CE6FDD04-3E32-4FBF-B520-6CC4EF1FAF3C}" type="pres">
      <dgm:prSet presAssocID="{CFB88A16-41BD-4730-890B-9E4A701CB1D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85CFC-15FD-475C-88A7-647382D8562C}" type="pres">
      <dgm:prSet presAssocID="{CFB88A16-41BD-4730-890B-9E4A701CB1D9}" presName="ellipse" presStyleLbl="trBgShp" presStyleIdx="0" presStyleCnt="1"/>
      <dgm:spPr/>
    </dgm:pt>
    <dgm:pt modelId="{13BAF726-1845-4BCE-97C2-CA4ECAAB092F}" type="pres">
      <dgm:prSet presAssocID="{CFB88A16-41BD-4730-890B-9E4A701CB1D9}" presName="arrow1" presStyleLbl="fgShp" presStyleIdx="0" presStyleCnt="1"/>
      <dgm:spPr/>
    </dgm:pt>
    <dgm:pt modelId="{1F929499-911C-4FBE-B672-5F58E67FC47B}" type="pres">
      <dgm:prSet presAssocID="{CFB88A16-41BD-4730-890B-9E4A701CB1D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BBB44-0B71-4422-A72B-192CF5F43EA7}" type="pres">
      <dgm:prSet presAssocID="{14C81252-0262-479C-9189-9D39A520C47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C1668-3A44-49A9-B7D2-4A450F3F1AF5}" type="pres">
      <dgm:prSet presAssocID="{DB41A4EB-0F73-41D7-98F5-D4C7CEF5927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D9C18-0E5E-4150-ACB3-AB2A2602F9EF}" type="pres">
      <dgm:prSet presAssocID="{EE2F7265-D977-4871-82DC-343044FF09A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62AEA-B0B3-4C20-AA42-0F4D3FDDB1BA}" type="pres">
      <dgm:prSet presAssocID="{CFB88A16-41BD-4730-890B-9E4A701CB1D9}" presName="funnel" presStyleLbl="trAlignAcc1" presStyleIdx="0" presStyleCnt="1" custLinFactNeighborX="489" custLinFactNeighborY="-918"/>
      <dgm:spPr/>
    </dgm:pt>
  </dgm:ptLst>
  <dgm:cxnLst>
    <dgm:cxn modelId="{4B255EDC-903D-4817-BF34-7605BD20B64F}" srcId="{CFB88A16-41BD-4730-890B-9E4A701CB1D9}" destId="{14C81252-0262-479C-9189-9D39A520C479}" srcOrd="1" destOrd="0" parTransId="{973EC31E-F644-458C-86F5-1BAD30104242}" sibTransId="{2B5BA1C8-8308-48FF-80C5-719085DA3F82}"/>
    <dgm:cxn modelId="{37652EC9-EFBC-44E9-9A81-D171A9157EBA}" srcId="{CFB88A16-41BD-4730-890B-9E4A701CB1D9}" destId="{EE2F7265-D977-4871-82DC-343044FF09A7}" srcOrd="3" destOrd="0" parTransId="{68696C2C-9492-4E32-8299-E8106494F523}" sibTransId="{CD00EDB1-EB4C-4AC0-9454-CFAD43D4110B}"/>
    <dgm:cxn modelId="{F628C6D7-313D-45D8-A24A-C2476586AFE1}" type="presOf" srcId="{DB41A4EB-0F73-41D7-98F5-D4C7CEF59279}" destId="{E21BBB44-0B71-4422-A72B-192CF5F43EA7}" srcOrd="0" destOrd="0" presId="urn:microsoft.com/office/officeart/2005/8/layout/funnel1"/>
    <dgm:cxn modelId="{30CE298E-AF0E-4746-AD8F-17B15A637D44}" type="presOf" srcId="{14C81252-0262-479C-9189-9D39A520C479}" destId="{C93C1668-3A44-49A9-B7D2-4A450F3F1AF5}" srcOrd="0" destOrd="0" presId="urn:microsoft.com/office/officeart/2005/8/layout/funnel1"/>
    <dgm:cxn modelId="{55C7D2BF-AD46-4AA3-972F-5C8B91C25755}" srcId="{CFB88A16-41BD-4730-890B-9E4A701CB1D9}" destId="{DB41A4EB-0F73-41D7-98F5-D4C7CEF59279}" srcOrd="2" destOrd="0" parTransId="{B966F73B-AC6E-4112-BB16-1B0B7A06A588}" sibTransId="{A32715AE-031D-460E-89F7-817542DB2047}"/>
    <dgm:cxn modelId="{E180D87D-59C6-46C1-866C-9087E46706A1}" srcId="{CFB88A16-41BD-4730-890B-9E4A701CB1D9}" destId="{D43B90D1-4C42-4478-8DCA-749C04A2C426}" srcOrd="0" destOrd="0" parTransId="{9F4C9B04-CC6C-421D-8A3C-EEABFD26D0C8}" sibTransId="{D7EFEB82-D933-48BE-91FF-92AA8A96E159}"/>
    <dgm:cxn modelId="{BB98C52F-8041-4137-AFE4-887818EF610C}" type="presOf" srcId="{CFB88A16-41BD-4730-890B-9E4A701CB1D9}" destId="{CE6FDD04-3E32-4FBF-B520-6CC4EF1FAF3C}" srcOrd="0" destOrd="0" presId="urn:microsoft.com/office/officeart/2005/8/layout/funnel1"/>
    <dgm:cxn modelId="{0394B7FC-B9D7-4794-99FC-6473FAA884FE}" type="presOf" srcId="{EE2F7265-D977-4871-82DC-343044FF09A7}" destId="{1F929499-911C-4FBE-B672-5F58E67FC47B}" srcOrd="0" destOrd="0" presId="urn:microsoft.com/office/officeart/2005/8/layout/funnel1"/>
    <dgm:cxn modelId="{D11DCD01-EA4D-43B5-84F6-D3085E8BC2C4}" type="presOf" srcId="{D43B90D1-4C42-4478-8DCA-749C04A2C426}" destId="{C43D9C18-0E5E-4150-ACB3-AB2A2602F9EF}" srcOrd="0" destOrd="0" presId="urn:microsoft.com/office/officeart/2005/8/layout/funnel1"/>
    <dgm:cxn modelId="{847EFE12-B73A-420C-9500-63E0EB487BB8}" type="presParOf" srcId="{CE6FDD04-3E32-4FBF-B520-6CC4EF1FAF3C}" destId="{9AF85CFC-15FD-475C-88A7-647382D8562C}" srcOrd="0" destOrd="0" presId="urn:microsoft.com/office/officeart/2005/8/layout/funnel1"/>
    <dgm:cxn modelId="{1C1034E2-DA97-4EAD-9550-A96F4366F12C}" type="presParOf" srcId="{CE6FDD04-3E32-4FBF-B520-6CC4EF1FAF3C}" destId="{13BAF726-1845-4BCE-97C2-CA4ECAAB092F}" srcOrd="1" destOrd="0" presId="urn:microsoft.com/office/officeart/2005/8/layout/funnel1"/>
    <dgm:cxn modelId="{F2DDDBF2-BAD7-4A80-B97A-F38BE23564D6}" type="presParOf" srcId="{CE6FDD04-3E32-4FBF-B520-6CC4EF1FAF3C}" destId="{1F929499-911C-4FBE-B672-5F58E67FC47B}" srcOrd="2" destOrd="0" presId="urn:microsoft.com/office/officeart/2005/8/layout/funnel1"/>
    <dgm:cxn modelId="{CD3195A9-1EBA-4CF4-A51E-E89C746D6A1A}" type="presParOf" srcId="{CE6FDD04-3E32-4FBF-B520-6CC4EF1FAF3C}" destId="{E21BBB44-0B71-4422-A72B-192CF5F43EA7}" srcOrd="3" destOrd="0" presId="urn:microsoft.com/office/officeart/2005/8/layout/funnel1"/>
    <dgm:cxn modelId="{B004051A-25B1-477D-9294-271C02B1ABFD}" type="presParOf" srcId="{CE6FDD04-3E32-4FBF-B520-6CC4EF1FAF3C}" destId="{C93C1668-3A44-49A9-B7D2-4A450F3F1AF5}" srcOrd="4" destOrd="0" presId="urn:microsoft.com/office/officeart/2005/8/layout/funnel1"/>
    <dgm:cxn modelId="{DA74E911-D2B3-4982-963E-F92E51917784}" type="presParOf" srcId="{CE6FDD04-3E32-4FBF-B520-6CC4EF1FAF3C}" destId="{C43D9C18-0E5E-4150-ACB3-AB2A2602F9EF}" srcOrd="5" destOrd="0" presId="urn:microsoft.com/office/officeart/2005/8/layout/funnel1"/>
    <dgm:cxn modelId="{EF626734-7EE1-40CF-9C79-292D4BD74543}" type="presParOf" srcId="{CE6FDD04-3E32-4FBF-B520-6CC4EF1FAF3C}" destId="{12A62AEA-B0B3-4C20-AA42-0F4D3FDDB1B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85CFC-15FD-475C-88A7-647382D8562C}">
      <dsp:nvSpPr>
        <dsp:cNvPr id="0" name=""/>
        <dsp:cNvSpPr/>
      </dsp:nvSpPr>
      <dsp:spPr>
        <a:xfrm>
          <a:off x="3531112" y="192767"/>
          <a:ext cx="3825686" cy="132861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AF726-1845-4BCE-97C2-CA4ECAAB092F}">
      <dsp:nvSpPr>
        <dsp:cNvPr id="0" name=""/>
        <dsp:cNvSpPr/>
      </dsp:nvSpPr>
      <dsp:spPr>
        <a:xfrm>
          <a:off x="5079181" y="3446083"/>
          <a:ext cx="741412" cy="47450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29499-911C-4FBE-B672-5F58E67FC47B}">
      <dsp:nvSpPr>
        <dsp:cNvPr id="0" name=""/>
        <dsp:cNvSpPr/>
      </dsp:nvSpPr>
      <dsp:spPr>
        <a:xfrm>
          <a:off x="3670498" y="3825686"/>
          <a:ext cx="3558778" cy="889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Increased Employability</a:t>
          </a:r>
        </a:p>
      </dsp:txBody>
      <dsp:txXfrm>
        <a:off x="3670498" y="3825686"/>
        <a:ext cx="3558778" cy="889694"/>
      </dsp:txXfrm>
    </dsp:sp>
    <dsp:sp modelId="{E21BBB44-0B71-4422-A72B-192CF5F43EA7}">
      <dsp:nvSpPr>
        <dsp:cNvPr id="0" name=""/>
        <dsp:cNvSpPr/>
      </dsp:nvSpPr>
      <dsp:spPr>
        <a:xfrm>
          <a:off x="4922002" y="1623989"/>
          <a:ext cx="1334541" cy="1334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Inform training and course decisions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117441" y="1819428"/>
        <a:ext cx="943663" cy="943663"/>
      </dsp:txXfrm>
    </dsp:sp>
    <dsp:sp modelId="{C93C1668-3A44-49A9-B7D2-4A450F3F1AF5}">
      <dsp:nvSpPr>
        <dsp:cNvPr id="0" name=""/>
        <dsp:cNvSpPr/>
      </dsp:nvSpPr>
      <dsp:spPr>
        <a:xfrm>
          <a:off x="3967063" y="622786"/>
          <a:ext cx="1334541" cy="1334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What skills and qualifications are needed</a:t>
          </a:r>
        </a:p>
      </dsp:txBody>
      <dsp:txXfrm>
        <a:off x="4162502" y="818225"/>
        <a:ext cx="943663" cy="943663"/>
      </dsp:txXfrm>
    </dsp:sp>
    <dsp:sp modelId="{C43D9C18-0E5E-4150-ACB3-AB2A2602F9EF}">
      <dsp:nvSpPr>
        <dsp:cNvPr id="0" name=""/>
        <dsp:cNvSpPr/>
      </dsp:nvSpPr>
      <dsp:spPr>
        <a:xfrm>
          <a:off x="5331261" y="300123"/>
          <a:ext cx="1334541" cy="1334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Identify jobs &amp; employers  of interest</a:t>
          </a:r>
        </a:p>
      </dsp:txBody>
      <dsp:txXfrm>
        <a:off x="5526700" y="495562"/>
        <a:ext cx="943663" cy="943663"/>
      </dsp:txXfrm>
    </dsp:sp>
    <dsp:sp modelId="{12A62AEA-B0B3-4C20-AA42-0F4D3FDDB1BA}">
      <dsp:nvSpPr>
        <dsp:cNvPr id="0" name=""/>
        <dsp:cNvSpPr/>
      </dsp:nvSpPr>
      <dsp:spPr>
        <a:xfrm>
          <a:off x="3394236" y="0"/>
          <a:ext cx="4151908" cy="332152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B78F6-2AB5-460B-A08D-8B78C40DC343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A9BEE-834D-4392-A289-2A1F8928A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9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3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There are currently</a:t>
            </a:r>
            <a:r>
              <a:rPr lang="en-GB" baseline="0"/>
              <a:t> about 612,000 people employed in the West of England across a wide range of sectors.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0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3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 how many businesses do you think there are in the west of England that employ 1-4 people?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6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2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4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6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9BEE-834D-4392-A289-2A1F8928A2C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5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220488D9-521A-484C-94FF-E42E2B0E0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000" y="1486695"/>
            <a:ext cx="2412000" cy="29519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90AA10-FFB8-447D-9AF3-A09F52B7159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000" y="4438693"/>
            <a:ext cx="2412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9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0B83D444-8CB1-422C-A315-13E3E74B9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000" y="1486695"/>
            <a:ext cx="2412000" cy="2951999"/>
          </a:xfrm>
          <a:prstGeom prst="rect">
            <a:avLst/>
          </a:prstGeom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91204D8A-33D9-4563-ACBB-13CFD3397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000" y="4438694"/>
            <a:ext cx="2412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 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98FCF628-1633-42A7-A7D4-F92C34AB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000" y="1486696"/>
            <a:ext cx="2412000" cy="2951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9ABC07-74F7-4327-9BFD-C942E76F31B5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000" y="4438693"/>
            <a:ext cx="2412000" cy="14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0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6E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9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-1" y="1486695"/>
            <a:ext cx="12192001" cy="4428000"/>
          </a:xfrm>
          <a:prstGeom prst="rect">
            <a:avLst/>
          </a:prstGeom>
          <a:solidFill>
            <a:srgbClr val="89CBB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378424"/>
            <a:ext cx="2412000" cy="306026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79147-9D06-473E-988A-585F672B0F35}"/>
              </a:ext>
            </a:extLst>
          </p:cNvPr>
          <p:cNvSpPr/>
          <p:nvPr userDrawn="1"/>
        </p:nvSpPr>
        <p:spPr>
          <a:xfrm>
            <a:off x="9780000" y="2962693"/>
            <a:ext cx="2530280" cy="147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1CCD31-9920-4AE5-B984-FCC33530754A}"/>
              </a:ext>
            </a:extLst>
          </p:cNvPr>
          <p:cNvCxnSpPr/>
          <p:nvPr userDrawn="1"/>
        </p:nvCxnSpPr>
        <p:spPr>
          <a:xfrm>
            <a:off x="7368000" y="4438691"/>
            <a:ext cx="48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CB5FF1-86A9-424F-9D03-089ECA409208}"/>
              </a:ext>
            </a:extLst>
          </p:cNvPr>
          <p:cNvCxnSpPr>
            <a:cxnSpLocks/>
          </p:cNvCxnSpPr>
          <p:nvPr userDrawn="1"/>
        </p:nvCxnSpPr>
        <p:spPr>
          <a:xfrm>
            <a:off x="9780000" y="2962693"/>
            <a:ext cx="241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72697B-6F57-465D-A730-2A8844B6B830}"/>
              </a:ext>
            </a:extLst>
          </p:cNvPr>
          <p:cNvCxnSpPr>
            <a:cxnSpLocks/>
          </p:cNvCxnSpPr>
          <p:nvPr userDrawn="1"/>
        </p:nvCxnSpPr>
        <p:spPr>
          <a:xfrm flipH="1">
            <a:off x="9780000" y="1378424"/>
            <a:ext cx="6376" cy="47221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0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95F0-88E4-4363-957D-BBB14FF22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F4D4-C175-4323-8DF6-0D87F4E7847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2850-9B9F-4A10-9981-355C5CB1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00-43A1-4800-9CA1-5C06383ACA23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E20-00D1-4D19-AA15-17987B00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22389-506A-4F64-B050-EF574EA7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9545-EDCE-4AFD-A704-488F3ECE6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1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EB234-B440-4F3F-A6CD-5C2C7717D1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76103"/>
            <a:ext cx="5157787" cy="57476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7F147-C11A-4EF8-BCEB-1FBE960FEC9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17556"/>
            <a:ext cx="5157787" cy="39721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0F1AD-C8B9-47C8-B22D-88232E6EC7C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6103"/>
            <a:ext cx="5183188" cy="57476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02A70-3D24-4282-9462-3E11DFD5C0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217556"/>
            <a:ext cx="5183188" cy="39721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A81B6-9707-4F4C-8AA2-39174A6E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00-43A1-4800-9CA1-5C06383ACA23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8D2F6-8B66-4E1F-BF61-D547D36E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3AD41-67E2-4F4B-AB07-569A2FD2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9545-EDCE-4AFD-A704-488F3ECE6BF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323AB77-D929-42AB-B9C1-862E6297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331"/>
            <a:ext cx="9144000" cy="85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8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54F48FC3-CFC7-4647-B579-4199DB538F04}"/>
              </a:ext>
            </a:extLst>
          </p:cNvPr>
          <p:cNvSpPr/>
          <p:nvPr userDrawn="1"/>
        </p:nvSpPr>
        <p:spPr>
          <a:xfrm>
            <a:off x="0" y="1487606"/>
            <a:ext cx="12192000" cy="4435522"/>
          </a:xfrm>
          <a:custGeom>
            <a:avLst/>
            <a:gdLst/>
            <a:ahLst/>
            <a:cxnLst/>
            <a:rect l="l" t="t" r="r" b="b"/>
            <a:pathLst>
              <a:path w="12565380" h="6785609">
                <a:moveTo>
                  <a:pt x="0" y="6785133"/>
                </a:moveTo>
                <a:lnTo>
                  <a:pt x="12565062" y="6785133"/>
                </a:lnTo>
                <a:lnTo>
                  <a:pt x="12565062" y="0"/>
                </a:lnTo>
                <a:lnTo>
                  <a:pt x="0" y="0"/>
                </a:lnTo>
                <a:lnTo>
                  <a:pt x="0" y="6785133"/>
                </a:lnTo>
                <a:close/>
              </a:path>
            </a:pathLst>
          </a:custGeom>
          <a:solidFill>
            <a:srgbClr val="7A879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3A0313C-0FA1-4524-9AF8-C49CF570A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736" y="1756349"/>
            <a:ext cx="9878082" cy="728113"/>
          </a:xfrm>
        </p:spPr>
        <p:txBody>
          <a:bodyPr/>
          <a:lstStyle>
            <a:lvl1pPr>
              <a:lnSpc>
                <a:spcPct val="75000"/>
              </a:lnSpc>
              <a:defRPr sz="6276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C1683-584C-45A1-B3E5-C127D18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11"/>
            <a:ext cx="9144000" cy="85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428E7-52F7-484A-BA0A-FB6AB835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9166"/>
            <a:ext cx="10515600" cy="4687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EA05-209C-49CB-9A50-AAA72F43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0B00-43A1-4800-9CA1-5C06383ACA23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DBB71-EB01-49CE-8D59-E5AE89E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54F7-1311-4975-8570-8355124A4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9545-EDCE-4AFD-A704-488F3ECE6BF4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E498B5-2164-434D-95C3-DA09852A78F5}"/>
              </a:ext>
            </a:extLst>
          </p:cNvPr>
          <p:cNvGrpSpPr/>
          <p:nvPr userDrawn="1"/>
        </p:nvGrpSpPr>
        <p:grpSpPr>
          <a:xfrm>
            <a:off x="0" y="1489166"/>
            <a:ext cx="535577" cy="4428000"/>
            <a:chOff x="0" y="1489166"/>
            <a:chExt cx="535577" cy="441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3A3D17-DEE4-4144-9724-1DDF908B1E6B}"/>
                </a:ext>
              </a:extLst>
            </p:cNvPr>
            <p:cNvSpPr/>
            <p:nvPr userDrawn="1"/>
          </p:nvSpPr>
          <p:spPr>
            <a:xfrm>
              <a:off x="0" y="1489166"/>
              <a:ext cx="535577" cy="2520000"/>
            </a:xfrm>
            <a:prstGeom prst="rect">
              <a:avLst/>
            </a:prstGeom>
            <a:solidFill>
              <a:srgbClr val="EE7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E799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ED6388-7515-4DC6-ADBD-F5B314C1A9DC}"/>
                </a:ext>
              </a:extLst>
            </p:cNvPr>
            <p:cNvSpPr/>
            <p:nvPr userDrawn="1"/>
          </p:nvSpPr>
          <p:spPr>
            <a:xfrm>
              <a:off x="0" y="4009166"/>
              <a:ext cx="535577" cy="1260000"/>
            </a:xfrm>
            <a:prstGeom prst="rect">
              <a:avLst/>
            </a:prstGeom>
            <a:solidFill>
              <a:srgbClr val="6EC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5FC571-5E14-4A0C-AE85-878AA181AEAE}"/>
                </a:ext>
              </a:extLst>
            </p:cNvPr>
            <p:cNvSpPr/>
            <p:nvPr userDrawn="1"/>
          </p:nvSpPr>
          <p:spPr>
            <a:xfrm>
              <a:off x="0" y="5269166"/>
              <a:ext cx="535577" cy="630000"/>
            </a:xfrm>
            <a:prstGeom prst="rect">
              <a:avLst/>
            </a:prstGeom>
            <a:solidFill>
              <a:srgbClr val="FF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56AE75-9422-4AE6-8BAF-EA858C03754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60" y="295110"/>
            <a:ext cx="1933097" cy="8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6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49" r:id="rId4"/>
    <p:sldLayoutId id="2147483655" r:id="rId5"/>
    <p:sldLayoutId id="2147483650" r:id="rId6"/>
    <p:sldLayoutId id="2147483653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9CBBC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23.png"/><Relationship Id="rId4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5.sv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ot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epper_(robot)" TargetMode="External"/><Relationship Id="rId5" Type="http://schemas.openxmlformats.org/officeDocument/2006/relationships/image" Target="../media/image29.JPG"/><Relationship Id="rId4" Type="http://schemas.openxmlformats.org/officeDocument/2006/relationships/hyperlink" Target="https://creativecommons.org/licenses/by-sa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pilot.org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yondur.com/en/register/i" TargetMode="External"/><Relationship Id="rId5" Type="http://schemas.openxmlformats.org/officeDocument/2006/relationships/hyperlink" Target="https://assets.publishing.service.gov.uk/government/uploads/system/uploads/attachment_data/file/483159/LMI_Summary_-_West_of_England__Final_.pdf" TargetMode="External"/><Relationship Id="rId4" Type="http://schemas.openxmlformats.org/officeDocument/2006/relationships/hyperlink" Target="https://www.edge.co.uk/sites/default/files/documents/skills_shortage_bulletin_6_web-2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8DA1-1749-4748-B5D5-45D124368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82572"/>
            <a:ext cx="10701183" cy="4707092"/>
          </a:xfrm>
        </p:spPr>
        <p:txBody>
          <a:bodyPr numCol="2"/>
          <a:lstStyle/>
          <a:p>
            <a:r>
              <a:rPr lang="en-GB" dirty="0"/>
              <a:t>Airbus</a:t>
            </a:r>
          </a:p>
          <a:p>
            <a:r>
              <a:rPr lang="en-GB" dirty="0"/>
              <a:t>University of Bristol</a:t>
            </a:r>
          </a:p>
          <a:p>
            <a:r>
              <a:rPr lang="en-GB" dirty="0"/>
              <a:t>University of Bath</a:t>
            </a:r>
          </a:p>
          <a:p>
            <a:r>
              <a:rPr lang="en-GB" dirty="0"/>
              <a:t>University of West of England</a:t>
            </a:r>
          </a:p>
          <a:p>
            <a:r>
              <a:rPr lang="en-GB" dirty="0"/>
              <a:t>NHS</a:t>
            </a:r>
          </a:p>
          <a:p>
            <a:r>
              <a:rPr lang="en-GB" dirty="0"/>
              <a:t>OVO Energy</a:t>
            </a:r>
          </a:p>
          <a:p>
            <a:r>
              <a:rPr lang="en-GB" dirty="0" err="1"/>
              <a:t>ComputerShare</a:t>
            </a:r>
            <a:endParaRPr lang="en-GB" dirty="0"/>
          </a:p>
          <a:p>
            <a:r>
              <a:rPr lang="en-GB" dirty="0"/>
              <a:t>PWC</a:t>
            </a:r>
          </a:p>
          <a:p>
            <a:r>
              <a:rPr lang="en-GB" dirty="0"/>
              <a:t>Burgess Salmon</a:t>
            </a:r>
          </a:p>
          <a:p>
            <a:r>
              <a:rPr lang="en-GB" dirty="0"/>
              <a:t>KPMG</a:t>
            </a:r>
          </a:p>
          <a:p>
            <a:r>
              <a:rPr lang="en-GB" dirty="0"/>
              <a:t>Bristol Water</a:t>
            </a:r>
          </a:p>
          <a:p>
            <a:r>
              <a:rPr lang="en-GB" dirty="0"/>
              <a:t>Environment Agency</a:t>
            </a:r>
          </a:p>
          <a:p>
            <a:r>
              <a:rPr lang="en-GB" dirty="0"/>
              <a:t>HMRC</a:t>
            </a:r>
          </a:p>
          <a:p>
            <a:r>
              <a:rPr lang="en-GB" dirty="0"/>
              <a:t>GKN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A7F0A01-680D-4628-9CF9-6E4C2472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413"/>
            <a:ext cx="9144000" cy="857250"/>
          </a:xfrm>
        </p:spPr>
        <p:txBody>
          <a:bodyPr/>
          <a:lstStyle/>
          <a:p>
            <a:r>
              <a:rPr lang="en-GB" dirty="0"/>
              <a:t>Major Employers in the Region</a:t>
            </a:r>
          </a:p>
        </p:txBody>
      </p:sp>
      <p:pic>
        <p:nvPicPr>
          <p:cNvPr id="11" name="Graphic 10" descr="City">
            <a:extLst>
              <a:ext uri="{FF2B5EF4-FFF2-40B4-BE49-F238E27FC236}">
                <a16:creationId xmlns:a16="http://schemas.microsoft.com/office/drawing/2014/main" id="{3E75338F-9563-4457-8A08-350302EE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12854" y="3836118"/>
            <a:ext cx="3116062" cy="263149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84C8EBCA-B9B9-400A-8289-9502951474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5578527"/>
                  </p:ext>
                </p:extLst>
              </p:nvPr>
            </p:nvGraphicFramePr>
            <p:xfrm>
              <a:off x="-3881120" y="260350"/>
              <a:ext cx="3048000" cy="1714500"/>
            </p:xfrm>
            <a:graphic>
              <a:graphicData uri="http://schemas.microsoft.com/office/powerpoint/2016/slidezoom">
                <pslz:sldZm>
                  <pslz:sldZmObj sldId="685" cId="3841846588">
                    <pslz:zmPr id="{19B423F3-5DAD-4C08-8CB8-EF63BECFF2CF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84C8EBCA-B9B9-400A-8289-9502951474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81120" y="2603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84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88861C-C1DD-4536-9674-19721F18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recruiting Businesses in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4CE17-33C5-4DBE-86C4-0206B983D3C7}"/>
              </a:ext>
            </a:extLst>
          </p:cNvPr>
          <p:cNvSpPr txBox="1"/>
          <p:nvPr/>
        </p:nvSpPr>
        <p:spPr>
          <a:xfrm>
            <a:off x="965791" y="1403498"/>
            <a:ext cx="10260418" cy="44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1F227C2-F7BD-44C2-8111-C68608851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479773"/>
              </p:ext>
            </p:extLst>
          </p:nvPr>
        </p:nvGraphicFramePr>
        <p:xfrm>
          <a:off x="1047306" y="1509823"/>
          <a:ext cx="10765465" cy="482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12439B-9B2D-4F26-A48F-51480EDB1374}"/>
              </a:ext>
            </a:extLst>
          </p:cNvPr>
          <p:cNvSpPr txBox="1"/>
          <p:nvPr/>
        </p:nvSpPr>
        <p:spPr>
          <a:xfrm>
            <a:off x="7928050" y="6337005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166055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Sought after Occupations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2643A4-61C9-4CC1-9453-0507D8CE52B4}"/>
              </a:ext>
            </a:extLst>
          </p:cNvPr>
          <p:cNvGraphicFramePr>
            <a:graphicFrameLocks/>
          </p:cNvGraphicFramePr>
          <p:nvPr/>
        </p:nvGraphicFramePr>
        <p:xfrm>
          <a:off x="838200" y="1304145"/>
          <a:ext cx="11034009" cy="496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A71362A-BAC0-45B5-A990-4D2C9BB19753}"/>
              </a:ext>
            </a:extLst>
          </p:cNvPr>
          <p:cNvSpPr txBox="1"/>
          <p:nvPr/>
        </p:nvSpPr>
        <p:spPr>
          <a:xfrm>
            <a:off x="7928050" y="6337005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140304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Professional Occupations in Demand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B1F1D7-F39B-4E11-8B73-1E4940FABEE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1514475"/>
          <a:ext cx="10942637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8670BC-302A-4C5D-A96F-AD4A575225C3}"/>
              </a:ext>
            </a:extLst>
          </p:cNvPr>
          <p:cNvSpPr txBox="1"/>
          <p:nvPr/>
        </p:nvSpPr>
        <p:spPr>
          <a:xfrm>
            <a:off x="7928050" y="6337005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323095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9788" y="297301"/>
            <a:ext cx="9144000" cy="857412"/>
          </a:xfrm>
        </p:spPr>
        <p:txBody>
          <a:bodyPr>
            <a:normAutofit fontScale="90000"/>
          </a:bodyPr>
          <a:lstStyle/>
          <a:p>
            <a:r>
              <a:rPr lang="en-GB"/>
              <a:t>Associate Professional &amp; Technical Occupations in Demand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EC68CB-9952-436B-AAA9-E4EFB8F421C0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9788" y="1453239"/>
          <a:ext cx="10552737" cy="500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C6A90B5-204E-4C74-B895-B2518EEB5EAB}"/>
              </a:ext>
            </a:extLst>
          </p:cNvPr>
          <p:cNvSpPr txBox="1"/>
          <p:nvPr/>
        </p:nvSpPr>
        <p:spPr>
          <a:xfrm>
            <a:off x="7928050" y="6337005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100606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F19D-1F65-4607-8CFB-6A9C7117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r>
              <a:rPr lang="en-GB" dirty="0"/>
              <a:t>Jobs in the NHS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0A1D-CF28-4745-B123-56120DBC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14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Top 10 advertised jobs:</a:t>
            </a:r>
          </a:p>
          <a:p>
            <a:pPr marL="514350" indent="-514350">
              <a:buAutoNum type="arabicPeriod"/>
            </a:pPr>
            <a:r>
              <a:rPr lang="en-GB" sz="1800" dirty="0"/>
              <a:t>Registered General Nurse</a:t>
            </a:r>
          </a:p>
          <a:p>
            <a:pPr marL="514350" indent="-514350">
              <a:buAutoNum type="arabicPeriod"/>
            </a:pPr>
            <a:r>
              <a:rPr lang="en-GB" sz="1800" dirty="0"/>
              <a:t>Physician </a:t>
            </a:r>
          </a:p>
          <a:p>
            <a:pPr marL="514350" indent="-514350">
              <a:buAutoNum type="arabicPeriod"/>
            </a:pPr>
            <a:r>
              <a:rPr lang="en-GB" sz="1800" dirty="0"/>
              <a:t>Administrative Assistant</a:t>
            </a:r>
          </a:p>
          <a:p>
            <a:pPr marL="514350" indent="-514350">
              <a:buAutoNum type="arabicPeriod"/>
            </a:pPr>
            <a:r>
              <a:rPr lang="en-GB" sz="1800" dirty="0"/>
              <a:t>Healthcare Assistant </a:t>
            </a:r>
          </a:p>
          <a:p>
            <a:pPr marL="514350" indent="-514350">
              <a:buAutoNum type="arabicPeriod"/>
            </a:pPr>
            <a:r>
              <a:rPr lang="en-GB" sz="1800" dirty="0"/>
              <a:t>Nurse Practitioner </a:t>
            </a:r>
          </a:p>
          <a:p>
            <a:pPr marL="514350" indent="-514350">
              <a:buAutoNum type="arabicPeriod"/>
            </a:pPr>
            <a:r>
              <a:rPr lang="en-GB" sz="1800" dirty="0"/>
              <a:t>Healthcare Manager</a:t>
            </a:r>
          </a:p>
          <a:p>
            <a:pPr marL="514350" indent="-514350">
              <a:buAutoNum type="arabicPeriod"/>
            </a:pPr>
            <a:r>
              <a:rPr lang="en-GB" sz="1800" dirty="0"/>
              <a:t>Medical Secretary</a:t>
            </a:r>
          </a:p>
          <a:p>
            <a:pPr marL="514350" indent="-514350">
              <a:buAutoNum type="arabicPeriod"/>
            </a:pPr>
            <a:r>
              <a:rPr lang="en-GB" sz="1800" dirty="0"/>
              <a:t>Psychologist</a:t>
            </a:r>
          </a:p>
          <a:p>
            <a:pPr marL="514350" indent="-514350">
              <a:buAutoNum type="arabicPeriod"/>
            </a:pPr>
            <a:r>
              <a:rPr lang="en-GB" sz="1800" dirty="0"/>
              <a:t>Personal Care Aide</a:t>
            </a:r>
          </a:p>
          <a:p>
            <a:pPr marL="514350" indent="-514350">
              <a:buAutoNum type="arabicPeriod"/>
            </a:pPr>
            <a:r>
              <a:rPr lang="en-GB" sz="1800" dirty="0"/>
              <a:t>Physiotherapist</a:t>
            </a:r>
          </a:p>
          <a:p>
            <a:pPr marL="514350" indent="-514350">
              <a:buAutoNum type="arabicPeriod"/>
            </a:pPr>
            <a:endParaRPr lang="en-GB" sz="1800" dirty="0"/>
          </a:p>
          <a:p>
            <a:pPr marL="514350" indent="-514350">
              <a:buAutoNum type="arabicPeriod"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7DDDF308-8A08-4DDD-B963-C0A5C86EC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06085" y="533712"/>
            <a:ext cx="2271020" cy="2271020"/>
          </a:xfrm>
          <a:custGeom>
            <a:avLst/>
            <a:gdLst>
              <a:gd name="connsiteX0" fmla="*/ 65529 w 2185353"/>
              <a:gd name="connsiteY0" fmla="*/ 0 h 2064564"/>
              <a:gd name="connsiteX1" fmla="*/ 2119824 w 2185353"/>
              <a:gd name="connsiteY1" fmla="*/ 0 h 2064564"/>
              <a:gd name="connsiteX2" fmla="*/ 2185353 w 2185353"/>
              <a:gd name="connsiteY2" fmla="*/ 65529 h 2064564"/>
              <a:gd name="connsiteX3" fmla="*/ 2185353 w 2185353"/>
              <a:gd name="connsiteY3" fmla="*/ 1999035 h 2064564"/>
              <a:gd name="connsiteX4" fmla="*/ 2119824 w 2185353"/>
              <a:gd name="connsiteY4" fmla="*/ 2064564 h 2064564"/>
              <a:gd name="connsiteX5" fmla="*/ 65529 w 2185353"/>
              <a:gd name="connsiteY5" fmla="*/ 2064564 h 2064564"/>
              <a:gd name="connsiteX6" fmla="*/ 0 w 2185353"/>
              <a:gd name="connsiteY6" fmla="*/ 1999035 h 2064564"/>
              <a:gd name="connsiteX7" fmla="*/ 0 w 2185353"/>
              <a:gd name="connsiteY7" fmla="*/ 65529 h 2064564"/>
              <a:gd name="connsiteX8" fmla="*/ 65529 w 2185353"/>
              <a:gd name="connsiteY8" fmla="*/ 0 h 206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9" name="Graphic 8" descr="Needle">
            <a:extLst>
              <a:ext uri="{FF2B5EF4-FFF2-40B4-BE49-F238E27FC236}">
                <a16:creationId xmlns:a16="http://schemas.microsoft.com/office/drawing/2014/main" id="{648B4090-7D04-4E2F-8AAC-377E52AE5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88480" y="2930036"/>
            <a:ext cx="2822083" cy="2822083"/>
          </a:xfrm>
          <a:custGeom>
            <a:avLst/>
            <a:gdLst>
              <a:gd name="connsiteX0" fmla="*/ 65529 w 2185353"/>
              <a:gd name="connsiteY0" fmla="*/ 0 h 2064564"/>
              <a:gd name="connsiteX1" fmla="*/ 2119824 w 2185353"/>
              <a:gd name="connsiteY1" fmla="*/ 0 h 2064564"/>
              <a:gd name="connsiteX2" fmla="*/ 2185353 w 2185353"/>
              <a:gd name="connsiteY2" fmla="*/ 65529 h 2064564"/>
              <a:gd name="connsiteX3" fmla="*/ 2185353 w 2185353"/>
              <a:gd name="connsiteY3" fmla="*/ 1999035 h 2064564"/>
              <a:gd name="connsiteX4" fmla="*/ 2119824 w 2185353"/>
              <a:gd name="connsiteY4" fmla="*/ 2064564 h 2064564"/>
              <a:gd name="connsiteX5" fmla="*/ 65529 w 2185353"/>
              <a:gd name="connsiteY5" fmla="*/ 2064564 h 2064564"/>
              <a:gd name="connsiteX6" fmla="*/ 0 w 2185353"/>
              <a:gd name="connsiteY6" fmla="*/ 1999035 h 2064564"/>
              <a:gd name="connsiteX7" fmla="*/ 0 w 2185353"/>
              <a:gd name="connsiteY7" fmla="*/ 65529 h 2064564"/>
              <a:gd name="connsiteX8" fmla="*/ 65529 w 2185353"/>
              <a:gd name="connsiteY8" fmla="*/ 0 h 206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06207AA-F665-4503-B885-743EA384C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35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B5043-8D61-4858-B0D3-0EFE7A2739C8}"/>
              </a:ext>
            </a:extLst>
          </p:cNvPr>
          <p:cNvSpPr txBox="1"/>
          <p:nvPr/>
        </p:nvSpPr>
        <p:spPr>
          <a:xfrm>
            <a:off x="8132237" y="6549393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26973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4008-1C60-440E-A42A-158E31DE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Sought by the NHS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A5BB48-766A-4DBD-9030-F7EF23C843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46028"/>
          <a:ext cx="10515600" cy="37807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34070">
                  <a:extLst>
                    <a:ext uri="{9D8B030D-6E8A-4147-A177-3AD203B41FA5}">
                      <a16:colId xmlns:a16="http://schemas.microsoft.com/office/drawing/2014/main" val="568205640"/>
                    </a:ext>
                  </a:extLst>
                </a:gridCol>
                <a:gridCol w="4136065">
                  <a:extLst>
                    <a:ext uri="{9D8B030D-6E8A-4147-A177-3AD203B41FA5}">
                      <a16:colId xmlns:a16="http://schemas.microsoft.com/office/drawing/2014/main" val="1618358611"/>
                    </a:ext>
                  </a:extLst>
                </a:gridCol>
                <a:gridCol w="3145465">
                  <a:extLst>
                    <a:ext uri="{9D8B030D-6E8A-4147-A177-3AD203B41FA5}">
                      <a16:colId xmlns:a16="http://schemas.microsoft.com/office/drawing/2014/main" val="3524643804"/>
                    </a:ext>
                  </a:extLst>
                </a:gridCol>
              </a:tblGrid>
              <a:tr h="4138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>
                          <a:effectLst/>
                          <a:latin typeface="+mn-lt"/>
                        </a:rPr>
                        <a:t>Baseline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>
                          <a:effectLst/>
                          <a:latin typeface="+mn-lt"/>
                        </a:rPr>
                        <a:t>Specialist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>
                          <a:effectLst/>
                          <a:latin typeface="+mn-lt"/>
                        </a:rPr>
                        <a:t>Digital Skills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751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Communication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Working With Patient: Mental Health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Microsoft Excel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900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Organisational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Patient Care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Microsoft Office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28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Research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Surgery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Microsoft Word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990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English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Teamwork / Collaboration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LinkedIn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729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Leadership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Teaching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156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Planning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Administrative Support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Microsoft Outlook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5500415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Detail-Orientated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Rehabilitation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Microsoft Powerpoint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2881377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Typing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Working With Patient: Trauma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Word Processing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2988708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Microsoft Excel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Paediatrics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n-lt"/>
                        </a:rPr>
                        <a:t>ICD-10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0272415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Problem Solving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Cancer knowledge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SAS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3845228"/>
                  </a:ext>
                </a:extLst>
              </a:tr>
            </a:tbl>
          </a:graphicData>
        </a:graphic>
      </p:graphicFrame>
      <p:sp>
        <p:nvSpPr>
          <p:cNvPr id="8" name="Arrow: Up 7">
            <a:extLst>
              <a:ext uri="{FF2B5EF4-FFF2-40B4-BE49-F238E27FC236}">
                <a16:creationId xmlns:a16="http://schemas.microsoft.com/office/drawing/2014/main" id="{56D58D87-F4F3-4D2E-85E0-9F13FA9D999E}"/>
              </a:ext>
            </a:extLst>
          </p:cNvPr>
          <p:cNvSpPr/>
          <p:nvPr/>
        </p:nvSpPr>
        <p:spPr>
          <a:xfrm>
            <a:off x="1818167" y="5390707"/>
            <a:ext cx="850605" cy="414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5B376027-344C-4D7A-BE6A-A7D0B1C47753}"/>
              </a:ext>
            </a:extLst>
          </p:cNvPr>
          <p:cNvSpPr/>
          <p:nvPr/>
        </p:nvSpPr>
        <p:spPr>
          <a:xfrm>
            <a:off x="9381460" y="5406656"/>
            <a:ext cx="850605" cy="414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F63B6-442D-4CE7-A6C9-77B5BBE30F81}"/>
              </a:ext>
            </a:extLst>
          </p:cNvPr>
          <p:cNvSpPr txBox="1"/>
          <p:nvPr/>
        </p:nvSpPr>
        <p:spPr>
          <a:xfrm>
            <a:off x="2923953" y="5990043"/>
            <a:ext cx="57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0626F"/>
                </a:solidFill>
              </a:rPr>
              <a:t>Transferable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C8EE2-BE2E-4C1B-9EE0-E7291491D1C0}"/>
              </a:ext>
            </a:extLst>
          </p:cNvPr>
          <p:cNvSpPr txBox="1"/>
          <p:nvPr/>
        </p:nvSpPr>
        <p:spPr>
          <a:xfrm>
            <a:off x="8039839" y="6562889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34012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7BE7-B69D-4897-A71A-DF38E2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Care Certifications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5291D-A646-4485-912D-3BE80A35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Registered General Nurse (RGN)</a:t>
            </a:r>
          </a:p>
          <a:p>
            <a:r>
              <a:rPr lang="en-GB" dirty="0"/>
              <a:t>Nursing and Midwifery Council (NMC) Registration</a:t>
            </a:r>
          </a:p>
          <a:p>
            <a:r>
              <a:rPr lang="en-GB" dirty="0"/>
              <a:t>Health and Care Professions Council (HCPC) Registration</a:t>
            </a:r>
          </a:p>
          <a:p>
            <a:r>
              <a:rPr lang="en-GB" dirty="0"/>
              <a:t>General Medical Council (GMC) Registration</a:t>
            </a:r>
          </a:p>
          <a:p>
            <a:r>
              <a:rPr lang="en-GB" dirty="0"/>
              <a:t>General Dental Council (GDC) Registration</a:t>
            </a:r>
          </a:p>
          <a:p>
            <a:r>
              <a:rPr lang="en-GB" dirty="0"/>
              <a:t>Cavendish Care Certificate</a:t>
            </a:r>
          </a:p>
          <a:p>
            <a:r>
              <a:rPr lang="en-GB" dirty="0"/>
              <a:t>British Association of Occupational Therapists (BAOT) Registration</a:t>
            </a:r>
          </a:p>
          <a:p>
            <a:r>
              <a:rPr lang="en-GB" dirty="0"/>
              <a:t>Physiotherapist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F9AB7-CBEF-4E94-92FB-80635DD83382}"/>
              </a:ext>
            </a:extLst>
          </p:cNvPr>
          <p:cNvSpPr txBox="1"/>
          <p:nvPr/>
        </p:nvSpPr>
        <p:spPr>
          <a:xfrm>
            <a:off x="7945806" y="6424389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47677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A1BA-8609-4D30-A786-3DDB6EE2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 Earnings in Health</a:t>
            </a:r>
          </a:p>
        </p:txBody>
      </p:sp>
      <p:graphicFrame>
        <p:nvGraphicFramePr>
          <p:cNvPr id="4" name="Barchart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543380"/>
              </p:ext>
            </p:extLst>
          </p:nvPr>
        </p:nvGraphicFramePr>
        <p:xfrm>
          <a:off x="838200" y="1498502"/>
          <a:ext cx="10515600" cy="46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8D5177-4040-465B-AD99-66F74486521D}"/>
              </a:ext>
            </a:extLst>
          </p:cNvPr>
          <p:cNvSpPr txBox="1"/>
          <p:nvPr/>
        </p:nvSpPr>
        <p:spPr>
          <a:xfrm>
            <a:off x="7963561" y="6424389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357575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E781-A846-4BCF-91FE-1B5E860D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</a:rPr>
              <a:t>Jobs in Legal and Finance</a:t>
            </a:r>
          </a:p>
        </p:txBody>
      </p:sp>
      <p:sp>
        <p:nvSpPr>
          <p:cNvPr id="48" name="Freeform: Shape 31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D38395-8A16-43F4-AEF4-54F3A3FA11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50626F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50626F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50626F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50626F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50626F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Top 10 advertised jobs: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Solicitor ((Property, Litigation, Corporate, Family, Employment, Construction)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Assistant Manager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Lawyer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Paralegal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Tax Manager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Legal Assistant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Audit Manager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Accountant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Conveyancer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Senior Auditor</a:t>
            </a:r>
          </a:p>
          <a:p>
            <a:pPr marL="5143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5143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33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35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rgbClr val="70AD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Graphic 5" descr="Gavel">
            <a:extLst>
              <a:ext uri="{FF2B5EF4-FFF2-40B4-BE49-F238E27FC236}">
                <a16:creationId xmlns:a16="http://schemas.microsoft.com/office/drawing/2014/main" id="{FEC6013D-BC9B-48BF-8901-C2FB5978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06774" y="2392776"/>
            <a:ext cx="2533422" cy="2533422"/>
          </a:xfrm>
          <a:custGeom>
            <a:avLst/>
            <a:gdLst>
              <a:gd name="connsiteX0" fmla="*/ 108501 w 1999274"/>
              <a:gd name="connsiteY0" fmla="*/ 0 h 2247255"/>
              <a:gd name="connsiteX1" fmla="*/ 1890773 w 1999274"/>
              <a:gd name="connsiteY1" fmla="*/ 0 h 2247255"/>
              <a:gd name="connsiteX2" fmla="*/ 1999274 w 1999274"/>
              <a:gd name="connsiteY2" fmla="*/ 108501 h 2247255"/>
              <a:gd name="connsiteX3" fmla="*/ 1999274 w 1999274"/>
              <a:gd name="connsiteY3" fmla="*/ 2138754 h 2247255"/>
              <a:gd name="connsiteX4" fmla="*/ 1890773 w 1999274"/>
              <a:gd name="connsiteY4" fmla="*/ 2247255 h 2247255"/>
              <a:gd name="connsiteX5" fmla="*/ 108501 w 1999274"/>
              <a:gd name="connsiteY5" fmla="*/ 2247255 h 2247255"/>
              <a:gd name="connsiteX6" fmla="*/ 0 w 1999274"/>
              <a:gd name="connsiteY6" fmla="*/ 2138754 h 2247255"/>
              <a:gd name="connsiteX7" fmla="*/ 0 w 1999274"/>
              <a:gd name="connsiteY7" fmla="*/ 108501 h 2247255"/>
              <a:gd name="connsiteX8" fmla="*/ 108501 w 1999274"/>
              <a:gd name="connsiteY8" fmla="*/ 0 h 224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8" name="Graphic 7" descr="Scales of justice">
            <a:extLst>
              <a:ext uri="{FF2B5EF4-FFF2-40B4-BE49-F238E27FC236}">
                <a16:creationId xmlns:a16="http://schemas.microsoft.com/office/drawing/2014/main" id="{7B6215FE-E556-41D5-82FE-F96162CAF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7052" y="1402773"/>
            <a:ext cx="2533422" cy="2533422"/>
          </a:xfrm>
          <a:custGeom>
            <a:avLst/>
            <a:gdLst>
              <a:gd name="connsiteX0" fmla="*/ 108501 w 1999274"/>
              <a:gd name="connsiteY0" fmla="*/ 0 h 2247255"/>
              <a:gd name="connsiteX1" fmla="*/ 1890773 w 1999274"/>
              <a:gd name="connsiteY1" fmla="*/ 0 h 2247255"/>
              <a:gd name="connsiteX2" fmla="*/ 1999274 w 1999274"/>
              <a:gd name="connsiteY2" fmla="*/ 108501 h 2247255"/>
              <a:gd name="connsiteX3" fmla="*/ 1999274 w 1999274"/>
              <a:gd name="connsiteY3" fmla="*/ 2138754 h 2247255"/>
              <a:gd name="connsiteX4" fmla="*/ 1890773 w 1999274"/>
              <a:gd name="connsiteY4" fmla="*/ 2247255 h 2247255"/>
              <a:gd name="connsiteX5" fmla="*/ 108501 w 1999274"/>
              <a:gd name="connsiteY5" fmla="*/ 2247255 h 2247255"/>
              <a:gd name="connsiteX6" fmla="*/ 0 w 1999274"/>
              <a:gd name="connsiteY6" fmla="*/ 2138754 h 2247255"/>
              <a:gd name="connsiteX7" fmla="*/ 0 w 1999274"/>
              <a:gd name="connsiteY7" fmla="*/ 108501 h 2247255"/>
              <a:gd name="connsiteX8" fmla="*/ 108501 w 1999274"/>
              <a:gd name="connsiteY8" fmla="*/ 0 h 224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0" name="Graphic 9" descr="Money">
            <a:extLst>
              <a:ext uri="{FF2B5EF4-FFF2-40B4-BE49-F238E27FC236}">
                <a16:creationId xmlns:a16="http://schemas.microsoft.com/office/drawing/2014/main" id="{2F5FFA77-AE36-4D5A-A71D-7535A7552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08503" y="3661942"/>
            <a:ext cx="2533423" cy="2533423"/>
          </a:xfrm>
          <a:custGeom>
            <a:avLst/>
            <a:gdLst>
              <a:gd name="connsiteX0" fmla="*/ 166483 w 3064284"/>
              <a:gd name="connsiteY0" fmla="*/ 0 h 3064284"/>
              <a:gd name="connsiteX1" fmla="*/ 2897801 w 3064284"/>
              <a:gd name="connsiteY1" fmla="*/ 0 h 3064284"/>
              <a:gd name="connsiteX2" fmla="*/ 3064284 w 3064284"/>
              <a:gd name="connsiteY2" fmla="*/ 166483 h 3064284"/>
              <a:gd name="connsiteX3" fmla="*/ 3064284 w 3064284"/>
              <a:gd name="connsiteY3" fmla="*/ 2897801 h 3064284"/>
              <a:gd name="connsiteX4" fmla="*/ 2897801 w 3064284"/>
              <a:gd name="connsiteY4" fmla="*/ 3064284 h 3064284"/>
              <a:gd name="connsiteX5" fmla="*/ 166483 w 3064284"/>
              <a:gd name="connsiteY5" fmla="*/ 3064284 h 3064284"/>
              <a:gd name="connsiteX6" fmla="*/ 0 w 3064284"/>
              <a:gd name="connsiteY6" fmla="*/ 2897801 h 3064284"/>
              <a:gd name="connsiteX7" fmla="*/ 0 w 3064284"/>
              <a:gd name="connsiteY7" fmla="*/ 166483 h 3064284"/>
              <a:gd name="connsiteX8" fmla="*/ 166483 w 3064284"/>
              <a:gd name="connsiteY8" fmla="*/ 0 h 30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51" name="Arc 37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39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12A29-4837-4F61-B5C1-FBDBFA741627}"/>
              </a:ext>
            </a:extLst>
          </p:cNvPr>
          <p:cNvSpPr txBox="1"/>
          <p:nvPr/>
        </p:nvSpPr>
        <p:spPr>
          <a:xfrm>
            <a:off x="8157205" y="6522803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310476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4008-1C60-440E-A42A-158E31DE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Sought in Legal &amp; Finance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A5BB48-766A-4DBD-9030-F7EF23C84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988257"/>
              </p:ext>
            </p:extLst>
          </p:nvPr>
        </p:nvGraphicFramePr>
        <p:xfrm>
          <a:off x="838200" y="1446028"/>
          <a:ext cx="10515600" cy="37807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34070">
                  <a:extLst>
                    <a:ext uri="{9D8B030D-6E8A-4147-A177-3AD203B41FA5}">
                      <a16:colId xmlns:a16="http://schemas.microsoft.com/office/drawing/2014/main" val="568205640"/>
                    </a:ext>
                  </a:extLst>
                </a:gridCol>
                <a:gridCol w="4136065">
                  <a:extLst>
                    <a:ext uri="{9D8B030D-6E8A-4147-A177-3AD203B41FA5}">
                      <a16:colId xmlns:a16="http://schemas.microsoft.com/office/drawing/2014/main" val="1618358611"/>
                    </a:ext>
                  </a:extLst>
                </a:gridCol>
                <a:gridCol w="3145465">
                  <a:extLst>
                    <a:ext uri="{9D8B030D-6E8A-4147-A177-3AD203B41FA5}">
                      <a16:colId xmlns:a16="http://schemas.microsoft.com/office/drawing/2014/main" val="3524643804"/>
                    </a:ext>
                  </a:extLst>
                </a:gridCol>
              </a:tblGrid>
              <a:tr h="4138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>
                          <a:effectLst/>
                          <a:latin typeface="+mn-lt"/>
                        </a:rPr>
                        <a:t>Baseline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>
                          <a:effectLst/>
                          <a:latin typeface="+mn-lt"/>
                        </a:rPr>
                        <a:t>Specialist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>
                          <a:effectLst/>
                          <a:latin typeface="+mn-lt"/>
                        </a:rPr>
                        <a:t>Digital Skills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751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Communication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Business Development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Microsoft Excel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900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Organisational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Teamwork / Collaboration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Microsoft Office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28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Planning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Litigation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Microsoft Powerpoint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990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Detail-Orientated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Accounting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Microsoft Word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729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Microsoft Excel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Client Base Retention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SQL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156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Building Effective Relationships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Customer Service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Software Development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5500415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Problem Solving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Customer Contact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Visual Design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2881377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Research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Project Management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Java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2988708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Writing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Budgeting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Facebook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0272415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Meeting Deadlines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Professional Services Marketing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Microsoft C#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3845228"/>
                  </a:ext>
                </a:extLst>
              </a:tr>
            </a:tbl>
          </a:graphicData>
        </a:graphic>
      </p:graphicFrame>
      <p:sp>
        <p:nvSpPr>
          <p:cNvPr id="8" name="Arrow: Up 7">
            <a:extLst>
              <a:ext uri="{FF2B5EF4-FFF2-40B4-BE49-F238E27FC236}">
                <a16:creationId xmlns:a16="http://schemas.microsoft.com/office/drawing/2014/main" id="{56D58D87-F4F3-4D2E-85E0-9F13FA9D999E}"/>
              </a:ext>
            </a:extLst>
          </p:cNvPr>
          <p:cNvSpPr/>
          <p:nvPr/>
        </p:nvSpPr>
        <p:spPr>
          <a:xfrm>
            <a:off x="1818167" y="5390707"/>
            <a:ext cx="850605" cy="414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5B376027-344C-4D7A-BE6A-A7D0B1C47753}"/>
              </a:ext>
            </a:extLst>
          </p:cNvPr>
          <p:cNvSpPr/>
          <p:nvPr/>
        </p:nvSpPr>
        <p:spPr>
          <a:xfrm>
            <a:off x="9381460" y="5406656"/>
            <a:ext cx="850605" cy="414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F63B6-442D-4CE7-A6C9-77B5BBE30F81}"/>
              </a:ext>
            </a:extLst>
          </p:cNvPr>
          <p:cNvSpPr txBox="1"/>
          <p:nvPr/>
        </p:nvSpPr>
        <p:spPr>
          <a:xfrm>
            <a:off x="2923953" y="5990043"/>
            <a:ext cx="57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0626F"/>
                </a:solidFill>
              </a:rPr>
              <a:t>Transferable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459CE-EBDF-4D88-A77A-E15DF74035FA}"/>
              </a:ext>
            </a:extLst>
          </p:cNvPr>
          <p:cNvSpPr txBox="1"/>
          <p:nvPr/>
        </p:nvSpPr>
        <p:spPr>
          <a:xfrm>
            <a:off x="7864401" y="6424389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11468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86E0-96E3-44FD-BF96-7E6F1F889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Trebuchet MS"/>
              </a:rPr>
              <a:t>Labour Market Intelligence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BA6DF-C5BD-4264-8C27-7E2DF9586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>
                <a:latin typeface="Trebuchet MS"/>
              </a:rPr>
              <a:t>Charlotte </a:t>
            </a:r>
            <a:r>
              <a:rPr lang="en-GB" err="1">
                <a:latin typeface="Trebuchet MS"/>
              </a:rPr>
              <a:t>Hopley</a:t>
            </a:r>
            <a:r>
              <a:rPr lang="en-GB">
                <a:latin typeface="Trebuchet MS"/>
              </a:rPr>
              <a:t>,</a:t>
            </a:r>
            <a:endParaRPr lang="en-GB"/>
          </a:p>
          <a:p>
            <a:r>
              <a:rPr lang="en-GB">
                <a:latin typeface="Trebuchet MS"/>
              </a:rPr>
              <a:t> Senior Economic Officer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3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EA179-09B3-4E72-83FB-A6F25AC58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61156"/>
            <a:ext cx="10924864" cy="4728508"/>
          </a:xfrm>
        </p:spPr>
        <p:txBody>
          <a:bodyPr/>
          <a:lstStyle/>
          <a:p>
            <a:r>
              <a:rPr lang="en-GB" dirty="0"/>
              <a:t>Mean advertised salary </a:t>
            </a:r>
            <a:r>
              <a:rPr lang="en-GB" b="1" dirty="0">
                <a:solidFill>
                  <a:srgbClr val="EE7990"/>
                </a:solidFill>
              </a:rPr>
              <a:t>£43,000 </a:t>
            </a:r>
            <a:r>
              <a:rPr lang="en-GB" dirty="0"/>
              <a:t>per annum </a:t>
            </a:r>
          </a:p>
          <a:p>
            <a:endParaRPr lang="en-GB" b="1" dirty="0">
              <a:solidFill>
                <a:srgbClr val="6EC8DE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6EC8DE"/>
                </a:solidFill>
              </a:rPr>
              <a:t>Common Certifications</a:t>
            </a:r>
          </a:p>
          <a:p>
            <a:r>
              <a:rPr lang="en-GB" sz="2400" dirty="0"/>
              <a:t>Chartered Accountant (ICAS)</a:t>
            </a:r>
          </a:p>
          <a:p>
            <a:r>
              <a:rPr lang="en-GB" sz="2400" dirty="0"/>
              <a:t>Legal Practice Course (LPC)</a:t>
            </a:r>
          </a:p>
          <a:p>
            <a:r>
              <a:rPr lang="en-GB" sz="2400" dirty="0"/>
              <a:t>Chartered Certified Accountant (ACCA)</a:t>
            </a:r>
          </a:p>
          <a:p>
            <a:r>
              <a:rPr lang="en-GB" sz="2400" dirty="0"/>
              <a:t>Association of Taxation Technicians (ATT) Qualification</a:t>
            </a:r>
          </a:p>
          <a:p>
            <a:r>
              <a:rPr lang="en-GB" sz="2400" dirty="0"/>
              <a:t>APM Project Management (APMP)</a:t>
            </a:r>
          </a:p>
          <a:p>
            <a:r>
              <a:rPr lang="en-GB" sz="2400" dirty="0"/>
              <a:t>City and Guilds Diploma in Accounting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1996AC-3672-4BAA-95D1-208A874D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Earnings &amp; Certifications in Legal and Finance</a:t>
            </a:r>
          </a:p>
        </p:txBody>
      </p:sp>
      <p:pic>
        <p:nvPicPr>
          <p:cNvPr id="8" name="Graphic 7" descr="Coins">
            <a:extLst>
              <a:ext uri="{FF2B5EF4-FFF2-40B4-BE49-F238E27FC236}">
                <a16:creationId xmlns:a16="http://schemas.microsoft.com/office/drawing/2014/main" id="{B5521CB7-4449-463E-AD00-E295996AFA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64804" y="1461156"/>
            <a:ext cx="914400" cy="914400"/>
          </a:xfrm>
          <a:prstGeom prst="rect">
            <a:avLst/>
          </a:prstGeom>
        </p:spPr>
      </p:pic>
      <p:pic>
        <p:nvPicPr>
          <p:cNvPr id="13" name="Graphic 12" descr="Diploma roll">
            <a:extLst>
              <a:ext uri="{FF2B5EF4-FFF2-40B4-BE49-F238E27FC236}">
                <a16:creationId xmlns:a16="http://schemas.microsoft.com/office/drawing/2014/main" id="{DFD4CF16-3C19-4D27-A86A-24DFF4835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95334">
            <a:off x="9105654" y="3701317"/>
            <a:ext cx="2066337" cy="2066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051CF-F1BB-44AF-81B7-2518B5A355F9}"/>
              </a:ext>
            </a:extLst>
          </p:cNvPr>
          <p:cNvSpPr txBox="1"/>
          <p:nvPr/>
        </p:nvSpPr>
        <p:spPr>
          <a:xfrm>
            <a:off x="7928050" y="6337005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36911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C98153-F1F9-4305-8ECE-39A08506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</a:rPr>
              <a:t>Top Jobs Requiring STEM Skills</a:t>
            </a:r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FE1E-0A7A-4600-B55E-A7BDBBBB0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Top 10 advertised jobs in STEM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Software Development Engineer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Front End Developer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Maintenance Engineer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Senior Systems Engineer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Electrical Engineer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Mechanical Engineer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.Net</a:t>
            </a:r>
            <a:r>
              <a:rPr lang="en-US" sz="1800" dirty="0">
                <a:latin typeface="+mn-lt"/>
              </a:rPr>
              <a:t> Developer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Java Software Developer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Computer Support Engineer</a:t>
            </a:r>
          </a:p>
          <a:p>
            <a:pPr marL="5143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Civil Engineer</a:t>
            </a:r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rgbClr val="70AD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Graphic 7" descr="Programmer">
            <a:extLst>
              <a:ext uri="{FF2B5EF4-FFF2-40B4-BE49-F238E27FC236}">
                <a16:creationId xmlns:a16="http://schemas.microsoft.com/office/drawing/2014/main" id="{D43242E1-9E3A-4C5B-B7C4-77871C1C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06774" y="2392776"/>
            <a:ext cx="2533422" cy="2533422"/>
          </a:xfrm>
          <a:custGeom>
            <a:avLst/>
            <a:gdLst>
              <a:gd name="connsiteX0" fmla="*/ 108501 w 1999274"/>
              <a:gd name="connsiteY0" fmla="*/ 0 h 2247255"/>
              <a:gd name="connsiteX1" fmla="*/ 1890773 w 1999274"/>
              <a:gd name="connsiteY1" fmla="*/ 0 h 2247255"/>
              <a:gd name="connsiteX2" fmla="*/ 1999274 w 1999274"/>
              <a:gd name="connsiteY2" fmla="*/ 108501 h 2247255"/>
              <a:gd name="connsiteX3" fmla="*/ 1999274 w 1999274"/>
              <a:gd name="connsiteY3" fmla="*/ 2138754 h 2247255"/>
              <a:gd name="connsiteX4" fmla="*/ 1890773 w 1999274"/>
              <a:gd name="connsiteY4" fmla="*/ 2247255 h 2247255"/>
              <a:gd name="connsiteX5" fmla="*/ 108501 w 1999274"/>
              <a:gd name="connsiteY5" fmla="*/ 2247255 h 2247255"/>
              <a:gd name="connsiteX6" fmla="*/ 0 w 1999274"/>
              <a:gd name="connsiteY6" fmla="*/ 2138754 h 2247255"/>
              <a:gd name="connsiteX7" fmla="*/ 0 w 1999274"/>
              <a:gd name="connsiteY7" fmla="*/ 108501 h 2247255"/>
              <a:gd name="connsiteX8" fmla="*/ 108501 w 1999274"/>
              <a:gd name="connsiteY8" fmla="*/ 0 h 224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0" name="Graphic 9" descr="Beaker">
            <a:extLst>
              <a:ext uri="{FF2B5EF4-FFF2-40B4-BE49-F238E27FC236}">
                <a16:creationId xmlns:a16="http://schemas.microsoft.com/office/drawing/2014/main" id="{A9DC0E06-BFAF-4FC2-AA44-809080571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48698" y="1126065"/>
            <a:ext cx="2533422" cy="2533422"/>
          </a:xfrm>
          <a:custGeom>
            <a:avLst/>
            <a:gdLst>
              <a:gd name="connsiteX0" fmla="*/ 108501 w 1999274"/>
              <a:gd name="connsiteY0" fmla="*/ 0 h 2247255"/>
              <a:gd name="connsiteX1" fmla="*/ 1890773 w 1999274"/>
              <a:gd name="connsiteY1" fmla="*/ 0 h 2247255"/>
              <a:gd name="connsiteX2" fmla="*/ 1999274 w 1999274"/>
              <a:gd name="connsiteY2" fmla="*/ 108501 h 2247255"/>
              <a:gd name="connsiteX3" fmla="*/ 1999274 w 1999274"/>
              <a:gd name="connsiteY3" fmla="*/ 2138754 h 2247255"/>
              <a:gd name="connsiteX4" fmla="*/ 1890773 w 1999274"/>
              <a:gd name="connsiteY4" fmla="*/ 2247255 h 2247255"/>
              <a:gd name="connsiteX5" fmla="*/ 108501 w 1999274"/>
              <a:gd name="connsiteY5" fmla="*/ 2247255 h 2247255"/>
              <a:gd name="connsiteX6" fmla="*/ 0 w 1999274"/>
              <a:gd name="connsiteY6" fmla="*/ 2138754 h 2247255"/>
              <a:gd name="connsiteX7" fmla="*/ 0 w 1999274"/>
              <a:gd name="connsiteY7" fmla="*/ 108501 h 2247255"/>
              <a:gd name="connsiteX8" fmla="*/ 108501 w 1999274"/>
              <a:gd name="connsiteY8" fmla="*/ 0 h 224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2" name="Graphic 11" descr="Bar chart">
            <a:extLst>
              <a:ext uri="{FF2B5EF4-FFF2-40B4-BE49-F238E27FC236}">
                <a16:creationId xmlns:a16="http://schemas.microsoft.com/office/drawing/2014/main" id="{3D5F16A0-45D6-4711-A94F-EAE6A814F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08503" y="3661942"/>
            <a:ext cx="2533423" cy="2533423"/>
          </a:xfrm>
          <a:custGeom>
            <a:avLst/>
            <a:gdLst>
              <a:gd name="connsiteX0" fmla="*/ 166483 w 3064284"/>
              <a:gd name="connsiteY0" fmla="*/ 0 h 3064284"/>
              <a:gd name="connsiteX1" fmla="*/ 2897801 w 3064284"/>
              <a:gd name="connsiteY1" fmla="*/ 0 h 3064284"/>
              <a:gd name="connsiteX2" fmla="*/ 3064284 w 3064284"/>
              <a:gd name="connsiteY2" fmla="*/ 166483 h 3064284"/>
              <a:gd name="connsiteX3" fmla="*/ 3064284 w 3064284"/>
              <a:gd name="connsiteY3" fmla="*/ 2897801 h 3064284"/>
              <a:gd name="connsiteX4" fmla="*/ 2897801 w 3064284"/>
              <a:gd name="connsiteY4" fmla="*/ 3064284 h 3064284"/>
              <a:gd name="connsiteX5" fmla="*/ 166483 w 3064284"/>
              <a:gd name="connsiteY5" fmla="*/ 3064284 h 3064284"/>
              <a:gd name="connsiteX6" fmla="*/ 0 w 3064284"/>
              <a:gd name="connsiteY6" fmla="*/ 2897801 h 3064284"/>
              <a:gd name="connsiteX7" fmla="*/ 0 w 3064284"/>
              <a:gd name="connsiteY7" fmla="*/ 166483 h 3064284"/>
              <a:gd name="connsiteX8" fmla="*/ 166483 w 3064284"/>
              <a:gd name="connsiteY8" fmla="*/ 0 h 30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30" name="Arc 2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2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E2105-89CE-4B2E-8D4B-C5E52B5D9BB8}"/>
              </a:ext>
            </a:extLst>
          </p:cNvPr>
          <p:cNvSpPr txBox="1"/>
          <p:nvPr/>
        </p:nvSpPr>
        <p:spPr>
          <a:xfrm>
            <a:off x="8307279" y="6581001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65019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4008-1C60-440E-A42A-158E31DE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Skills in STEM jobs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A5BB48-766A-4DBD-9030-F7EF23C84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17390"/>
              </p:ext>
            </p:extLst>
          </p:nvPr>
        </p:nvGraphicFramePr>
        <p:xfrm>
          <a:off x="838200" y="1446028"/>
          <a:ext cx="10515600" cy="37807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34070">
                  <a:extLst>
                    <a:ext uri="{9D8B030D-6E8A-4147-A177-3AD203B41FA5}">
                      <a16:colId xmlns:a16="http://schemas.microsoft.com/office/drawing/2014/main" val="568205640"/>
                    </a:ext>
                  </a:extLst>
                </a:gridCol>
                <a:gridCol w="4136065">
                  <a:extLst>
                    <a:ext uri="{9D8B030D-6E8A-4147-A177-3AD203B41FA5}">
                      <a16:colId xmlns:a16="http://schemas.microsoft.com/office/drawing/2014/main" val="1618358611"/>
                    </a:ext>
                  </a:extLst>
                </a:gridCol>
                <a:gridCol w="3145465">
                  <a:extLst>
                    <a:ext uri="{9D8B030D-6E8A-4147-A177-3AD203B41FA5}">
                      <a16:colId xmlns:a16="http://schemas.microsoft.com/office/drawing/2014/main" val="3524643804"/>
                    </a:ext>
                  </a:extLst>
                </a:gridCol>
              </a:tblGrid>
              <a:tr h="4138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>
                          <a:effectLst/>
                          <a:latin typeface="+mn-lt"/>
                        </a:rPr>
                        <a:t>Baseline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>
                          <a:effectLst/>
                          <a:latin typeface="+mn-lt"/>
                        </a:rPr>
                        <a:t>Specialist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>
                          <a:effectLst/>
                          <a:latin typeface="+mn-lt"/>
                        </a:rPr>
                        <a:t>Digital Skills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751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Communication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Teamwork / Collaboration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Software Development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900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Planning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Project Management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JavaScript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28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Problem Solving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Software Development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990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Research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JavaScript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Software Engineering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729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Writing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Microsoft C#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156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Organisational Skills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Customer Service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Java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5500415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Creativity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Software Engineering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Python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2881377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Detail-Orientated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Budgeting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Microsoft Excel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2988708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Microsoft Excel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Microsoft C#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LINUX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0272415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Microsoft Office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Java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50626F"/>
                          </a:solidFill>
                          <a:effectLst/>
                          <a:latin typeface="+mn-lt"/>
                        </a:rPr>
                        <a:t>Microsoft Office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3845228"/>
                  </a:ext>
                </a:extLst>
              </a:tr>
            </a:tbl>
          </a:graphicData>
        </a:graphic>
      </p:graphicFrame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648842FD-CA15-4961-A0F1-C9C9892CF7A7}"/>
              </a:ext>
            </a:extLst>
          </p:cNvPr>
          <p:cNvSpPr/>
          <p:nvPr/>
        </p:nvSpPr>
        <p:spPr>
          <a:xfrm>
            <a:off x="2366128" y="5520323"/>
            <a:ext cx="6975835" cy="1923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CDDD7-B75C-4FC2-9109-EFC1BAE8AFC6}"/>
              </a:ext>
            </a:extLst>
          </p:cNvPr>
          <p:cNvSpPr txBox="1"/>
          <p:nvPr/>
        </p:nvSpPr>
        <p:spPr>
          <a:xfrm>
            <a:off x="5033914" y="5872899"/>
            <a:ext cx="349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0626F"/>
                </a:solidFill>
              </a:rPr>
              <a:t>Transferable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EEE92-AAEC-4BF6-A8B7-36B48C0EA921}"/>
              </a:ext>
            </a:extLst>
          </p:cNvPr>
          <p:cNvSpPr txBox="1"/>
          <p:nvPr/>
        </p:nvSpPr>
        <p:spPr>
          <a:xfrm>
            <a:off x="7928050" y="6494820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25970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8C75B3-49D6-4DBB-8918-D17A81B4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 Earnings for STEM Jobs</a:t>
            </a:r>
          </a:p>
        </p:txBody>
      </p:sp>
      <p:graphicFrame>
        <p:nvGraphicFramePr>
          <p:cNvPr id="8" name="Barchart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845317"/>
              </p:ext>
            </p:extLst>
          </p:nvPr>
        </p:nvGraphicFramePr>
        <p:xfrm>
          <a:off x="965265" y="1455525"/>
          <a:ext cx="10261469" cy="483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3382CF-723B-428B-9A6B-3920B28B734A}"/>
              </a:ext>
            </a:extLst>
          </p:cNvPr>
          <p:cNvSpPr txBox="1"/>
          <p:nvPr/>
        </p:nvSpPr>
        <p:spPr>
          <a:xfrm>
            <a:off x="7857029" y="6467169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302521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Skill Shortages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26775342"/>
              </p:ext>
            </p:extLst>
          </p:nvPr>
        </p:nvGraphicFramePr>
        <p:xfrm>
          <a:off x="838200" y="1513929"/>
          <a:ext cx="10517188" cy="47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2FFA79-6CF9-440A-ACEC-A0FB12587009}"/>
              </a:ext>
            </a:extLst>
          </p:cNvPr>
          <p:cNvSpPr txBox="1"/>
          <p:nvPr/>
        </p:nvSpPr>
        <p:spPr>
          <a:xfrm>
            <a:off x="9153169" y="6328670"/>
            <a:ext cx="2272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Employer Skills Survey</a:t>
            </a:r>
          </a:p>
        </p:txBody>
      </p:sp>
    </p:spTree>
    <p:extLst>
      <p:ext uri="{BB962C8B-B14F-4D97-AF65-F5344CB8AC3E}">
        <p14:creationId xmlns:p14="http://schemas.microsoft.com/office/powerpoint/2010/main" val="1745206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7628"/>
          <a:stretch/>
        </p:blipFill>
        <p:spPr>
          <a:xfrm>
            <a:off x="2038662" y="933794"/>
            <a:ext cx="8559384" cy="570684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Employability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D95A7-0990-4757-90B3-75965452A20C}"/>
              </a:ext>
            </a:extLst>
          </p:cNvPr>
          <p:cNvSpPr txBox="1"/>
          <p:nvPr/>
        </p:nvSpPr>
        <p:spPr>
          <a:xfrm>
            <a:off x="8039839" y="6502143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Jan- Dec, 2019 Labour Insight, Burning Glass</a:t>
            </a:r>
          </a:p>
        </p:txBody>
      </p:sp>
    </p:spTree>
    <p:extLst>
      <p:ext uri="{BB962C8B-B14F-4D97-AF65-F5344CB8AC3E}">
        <p14:creationId xmlns:p14="http://schemas.microsoft.com/office/powerpoint/2010/main" val="2434048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424066"/>
            <a:ext cx="6653212" cy="476559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It is anticipated that nearly half of all existing jobs will be transformed by technology.</a:t>
            </a:r>
          </a:p>
          <a:p>
            <a:pPr lvl="1"/>
            <a:r>
              <a:rPr lang="en-GB" sz="2399" dirty="0">
                <a:solidFill>
                  <a:srgbClr val="4C5F6C"/>
                </a:solidFill>
              </a:rPr>
              <a:t>whilst technological progress will make some occupations obsolete, it also creates new jobs</a:t>
            </a:r>
          </a:p>
          <a:p>
            <a:pPr lvl="1"/>
            <a:endParaRPr lang="en-GB" sz="2399" dirty="0">
              <a:solidFill>
                <a:srgbClr val="4C5F6C"/>
              </a:solidFill>
            </a:endParaRPr>
          </a:p>
          <a:p>
            <a:r>
              <a:rPr lang="en-GB" dirty="0">
                <a:solidFill>
                  <a:srgbClr val="4C5F6C"/>
                </a:solidFill>
              </a:rPr>
              <a:t>6 out of 10 adults lacking basic ICT skills or having no computer expertise.</a:t>
            </a:r>
          </a:p>
          <a:p>
            <a:endParaRPr lang="en-GB" dirty="0">
              <a:solidFill>
                <a:srgbClr val="4C5F6C"/>
              </a:solidFill>
            </a:endParaRPr>
          </a:p>
          <a:p>
            <a:r>
              <a:rPr lang="en-GB" dirty="0">
                <a:solidFill>
                  <a:srgbClr val="4C5F6C"/>
                </a:solidFill>
              </a:rPr>
              <a:t>Importance of retraining and upskilling!</a:t>
            </a:r>
            <a:br>
              <a:rPr lang="en-GB" dirty="0">
                <a:solidFill>
                  <a:srgbClr val="4C5F6C"/>
                </a:solidFill>
              </a:rPr>
            </a:br>
            <a:r>
              <a:rPr lang="en-GB" dirty="0">
                <a:solidFill>
                  <a:srgbClr val="4C5F6C"/>
                </a:solidFill>
              </a:rPr>
              <a:t/>
            </a:r>
            <a:br>
              <a:rPr lang="en-GB" dirty="0">
                <a:solidFill>
                  <a:srgbClr val="4C5F6C"/>
                </a:solidFill>
              </a:rPr>
            </a:br>
            <a:endParaRPr lang="en-GB" dirty="0">
              <a:solidFill>
                <a:srgbClr val="4C5F6C"/>
              </a:solidFill>
            </a:endParaRPr>
          </a:p>
          <a:p>
            <a:endParaRPr lang="en-GB" dirty="0">
              <a:solidFill>
                <a:srgbClr val="4C5F6C"/>
              </a:solidFill>
            </a:endParaRP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Skills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761B3-960A-4C48-9286-CC2DDF61C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494747" y="2043365"/>
            <a:ext cx="1487453" cy="1981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B00497-3EB1-4C05-BEA9-0A5A112228B8}"/>
              </a:ext>
            </a:extLst>
          </p:cNvPr>
          <p:cNvSpPr txBox="1"/>
          <p:nvPr/>
        </p:nvSpPr>
        <p:spPr>
          <a:xfrm>
            <a:off x="8601097" y="4137067"/>
            <a:ext cx="13811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pedia.org/wiki/Robot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22EEF1-8DD2-4CBD-8E58-B08602E43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059481" y="1412380"/>
            <a:ext cx="3574199" cy="476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4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974361" y="1439056"/>
            <a:ext cx="10381027" cy="4750607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https://www.careerpilot.org.uk/</a:t>
            </a:r>
            <a:endParaRPr lang="en-GB" dirty="0"/>
          </a:p>
          <a:p>
            <a:endParaRPr lang="en-GB" dirty="0"/>
          </a:p>
          <a:p>
            <a:r>
              <a:rPr lang="en-GB" u="sng" dirty="0">
                <a:hlinkClick r:id="rId4"/>
              </a:rPr>
              <a:t>https://www.edge.co.uk/sites/default/files/documents/skills_shortage_bulletin_6_web-2.pdf</a:t>
            </a:r>
            <a:endParaRPr lang="en-GB" u="sng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https://assets.publishing.service.gov.uk/government/uploads/system/uploads/attachment_data/file/483159/LMI_Summary_-_West_of_England__Final_.pdf</a:t>
            </a:r>
            <a:endParaRPr lang="en-GB" dirty="0"/>
          </a:p>
          <a:p>
            <a:endParaRPr lang="en-GB" dirty="0"/>
          </a:p>
          <a:p>
            <a:r>
              <a:rPr lang="en-GB" dirty="0"/>
              <a:t> </a:t>
            </a:r>
            <a:r>
              <a:rPr lang="en-GB" dirty="0">
                <a:hlinkClick r:id="rId6"/>
              </a:rPr>
              <a:t>https://app.yondur.com/en/register/i</a:t>
            </a:r>
            <a:endParaRPr lang="en-GB" dirty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Helpful Links</a:t>
            </a:r>
          </a:p>
        </p:txBody>
      </p:sp>
    </p:spTree>
    <p:extLst>
      <p:ext uri="{BB962C8B-B14F-4D97-AF65-F5344CB8AC3E}">
        <p14:creationId xmlns:p14="http://schemas.microsoft.com/office/powerpoint/2010/main" val="214327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EC09-0836-4816-86B7-2A42DC2A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rgbClr val="FFDA00"/>
                </a:solidFill>
              </a:rPr>
              <a:t>Contact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E9044-B514-4711-BFEF-F2DAEF0792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90081" y="2793066"/>
            <a:ext cx="9518737" cy="26581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westofengland-ca.gov.uk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xxxx@WestOfEngland-CA.gov.uk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0117 428 6210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</a:rPr>
              <a:t>WestofEnglandCA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West-of-England-Combined-Authority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453AC-B416-4C28-BC44-D4F36239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810" y="4350584"/>
            <a:ext cx="462077" cy="375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68191-56BF-4319-A05E-E58BAD197E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803" y="4966331"/>
            <a:ext cx="289308" cy="255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0F3CC-C5F7-4836-81CF-AF093362A6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23" y="2939627"/>
            <a:ext cx="159504" cy="257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B9D1A-71E9-4ACB-8BCE-7A17A06971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226" y="3867362"/>
            <a:ext cx="277247" cy="243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09913-BA43-4459-B473-90709133EF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68" y="3436662"/>
            <a:ext cx="277080" cy="1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0DD71-B18D-40AB-B732-782D2EB8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GB" sz="3600"/>
              <a:t>West of England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40" y="1719072"/>
            <a:ext cx="5448607" cy="4517136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98CE-1C37-4AD5-886B-013B49E1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942" y="1719072"/>
            <a:ext cx="4004907" cy="42611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/>
              <a:t>The West of England covers the four authority areas of: </a:t>
            </a:r>
          </a:p>
          <a:p>
            <a:r>
              <a:rPr lang="en-GB" sz="2000"/>
              <a:t>Bristol City Council</a:t>
            </a:r>
          </a:p>
          <a:p>
            <a:r>
              <a:rPr lang="en-GB" sz="2000"/>
              <a:t>Bath and North East Somerset</a:t>
            </a:r>
          </a:p>
          <a:p>
            <a:r>
              <a:rPr lang="en-GB" sz="2000"/>
              <a:t>North Somerset</a:t>
            </a:r>
          </a:p>
          <a:p>
            <a:r>
              <a:rPr lang="en-GB" sz="2000"/>
              <a:t>South Gloucestershire</a:t>
            </a:r>
          </a:p>
          <a:p>
            <a:endParaRPr lang="en-GB" sz="2000"/>
          </a:p>
          <a:p>
            <a:pPr marL="0" indent="0">
              <a:buNone/>
            </a:pPr>
            <a:r>
              <a:rPr lang="en-GB" sz="2000"/>
              <a:t>90% of the people who live in the West of England also work here.</a:t>
            </a:r>
          </a:p>
        </p:txBody>
      </p:sp>
    </p:spTree>
    <p:extLst>
      <p:ext uri="{BB962C8B-B14F-4D97-AF65-F5344CB8AC3E}">
        <p14:creationId xmlns:p14="http://schemas.microsoft.com/office/powerpoint/2010/main" val="421509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DE42-6DB2-4F86-B875-7EEB44D9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11"/>
            <a:ext cx="9017000" cy="857412"/>
          </a:xfrm>
        </p:spPr>
        <p:txBody>
          <a:bodyPr>
            <a:normAutofit fontScale="90000"/>
          </a:bodyPr>
          <a:lstStyle/>
          <a:p>
            <a:r>
              <a:rPr lang="en-GB"/>
              <a:t>What is Labour Market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34E6E-4690-488B-B1EB-4CBFB6A38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3466"/>
            <a:ext cx="9842500" cy="46877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Information into the structure of employment and the jobs available in a given area</a:t>
            </a:r>
          </a:p>
          <a:p>
            <a:pPr>
              <a:lnSpc>
                <a:spcPct val="100000"/>
              </a:lnSpc>
            </a:pPr>
            <a:r>
              <a:rPr lang="en-GB" dirty="0"/>
              <a:t>Looks at what employers there are, and what sectors they are in.</a:t>
            </a:r>
          </a:p>
          <a:p>
            <a:pPr>
              <a:lnSpc>
                <a:spcPct val="100000"/>
              </a:lnSpc>
            </a:pPr>
            <a:r>
              <a:rPr lang="en-GB" dirty="0"/>
              <a:t>What type of jobs people are doing</a:t>
            </a:r>
          </a:p>
          <a:p>
            <a:pPr>
              <a:lnSpc>
                <a:spcPct val="100000"/>
              </a:lnSpc>
            </a:pPr>
            <a:r>
              <a:rPr lang="en-GB" dirty="0"/>
              <a:t>What skills are required</a:t>
            </a:r>
          </a:p>
          <a:p>
            <a:pPr>
              <a:lnSpc>
                <a:spcPct val="100000"/>
              </a:lnSpc>
            </a:pPr>
            <a:r>
              <a:rPr lang="en-GB" dirty="0"/>
              <a:t>How employment in an area may 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0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8834628"/>
              </p:ext>
            </p:extLst>
          </p:nvPr>
        </p:nvGraphicFramePr>
        <p:xfrm>
          <a:off x="839788" y="1475105"/>
          <a:ext cx="10899775" cy="474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4FDE078-4563-4BDE-8382-47E5C442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How can this information be used? </a:t>
            </a:r>
          </a:p>
        </p:txBody>
      </p:sp>
    </p:spTree>
    <p:extLst>
      <p:ext uri="{BB962C8B-B14F-4D97-AF65-F5344CB8AC3E}">
        <p14:creationId xmlns:p14="http://schemas.microsoft.com/office/powerpoint/2010/main" val="177861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5181" y="280556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bg1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latin typeface="+mj-lt"/>
              </a:rPr>
              <a:t>Employment is constantly changing</a:t>
            </a:r>
          </a:p>
        </p:txBody>
      </p:sp>
      <p:pic>
        <p:nvPicPr>
          <p:cNvPr id="8" name="Content Placeholder 7" descr="PB190041 | &lt;strong&gt;chimney&lt;/strong&gt; &lt;strong&gt;sweep's&lt;/strong&gt; brush | keepps | Flickr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528888"/>
            <a:ext cx="2435225" cy="1804988"/>
          </a:xfrm>
        </p:spPr>
      </p:pic>
      <p:pic>
        <p:nvPicPr>
          <p:cNvPr id="10" name="Picture 9" descr="Industrialization as an Historical Proces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93" y="2523490"/>
            <a:ext cx="2224088" cy="110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493" y="3707765"/>
            <a:ext cx="2224088" cy="2038350"/>
          </a:xfrm>
          <a:prstGeom prst="rect">
            <a:avLst/>
          </a:prstGeom>
        </p:spPr>
      </p:pic>
      <p:pic>
        <p:nvPicPr>
          <p:cNvPr id="13" name="Picture 12" descr="File:Row of &lt;strong&gt;computers&lt;/strong&gt; from the &lt;strong&gt;80s&lt;/strong&gt;.jp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80" y="2523490"/>
            <a:ext cx="2397125" cy="3222625"/>
          </a:xfrm>
          <a:prstGeom prst="rect">
            <a:avLst/>
          </a:prstGeom>
        </p:spPr>
      </p:pic>
      <p:pic>
        <p:nvPicPr>
          <p:cNvPr id="15" name="Picture 14" descr="Cool &lt;strong&gt;Office&lt;/strong&gt; Furniture - &lt;strong&gt;Modern Office&lt;/strong&gt; Designs on Vimeo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4418013"/>
            <a:ext cx="2435225" cy="1333500"/>
          </a:xfrm>
          <a:prstGeom prst="rect">
            <a:avLst/>
          </a:prstGeom>
        </p:spPr>
      </p:pic>
      <p:pic>
        <p:nvPicPr>
          <p:cNvPr id="17" name="Picture 16" descr="Atlas (&lt;strong&gt;robot&lt;/strong&gt;) - Wikipedi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69" y="2523490"/>
            <a:ext cx="2120900" cy="32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52331"/>
            <a:ext cx="9559413" cy="857412"/>
          </a:xfrm>
        </p:spPr>
        <p:txBody>
          <a:bodyPr>
            <a:noAutofit/>
          </a:bodyPr>
          <a:lstStyle/>
          <a:p>
            <a:r>
              <a:rPr lang="en-GB" sz="3600"/>
              <a:t>What industries are people currently employed in?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C8EAE1BE-1F34-4523-9785-0F91EB864ADF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700344074"/>
                  </p:ext>
                </p:extLst>
              </p:nvPr>
            </p:nvGraphicFramePr>
            <p:xfrm>
              <a:off x="604684" y="1460089"/>
              <a:ext cx="11587316" cy="522092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ontent Placeholder 8">
                <a:extLst>
                  <a:ext uri="{FF2B5EF4-FFF2-40B4-BE49-F238E27FC236}">
                    <a16:creationId xmlns:a16="http://schemas.microsoft.com/office/drawing/2014/main" id="{C8EAE1BE-1F34-4523-9785-0F91EB864A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684" y="1460089"/>
                <a:ext cx="11587316" cy="522092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FD7405-F082-488F-B226-6336995C54F0}"/>
              </a:ext>
            </a:extLst>
          </p:cNvPr>
          <p:cNvSpPr txBox="1"/>
          <p:nvPr/>
        </p:nvSpPr>
        <p:spPr>
          <a:xfrm>
            <a:off x="10330649" y="6581001"/>
            <a:ext cx="353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BRES 2018, ONS</a:t>
            </a:r>
          </a:p>
        </p:txBody>
      </p:sp>
    </p:spTree>
    <p:extLst>
      <p:ext uri="{BB962C8B-B14F-4D97-AF65-F5344CB8AC3E}">
        <p14:creationId xmlns:p14="http://schemas.microsoft.com/office/powerpoint/2010/main" val="241114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occupations do they do? </a:t>
            </a:r>
          </a:p>
        </p:txBody>
      </p:sp>
      <p:sp>
        <p:nvSpPr>
          <p:cNvPr id="12" name="AutoShape 1" descr="data:image/png;base64,iVBORw0KGgoAAAANSUhEUgAAAeAAAAEgCAYAAABsPKAhAAAgAElEQVR4Xu2dz0skWfqvo/8Es/pL3b2tDAWzuVgyUG6vrgqXti7ERcMXdCPedV2xXXfhRqFhFoU0iotZSK20txYMVdLLYqqrZDYD9xaNup9NXz5R82a/eTwn4ryRcSIjIz8JTWvk+fGe55yMJ94TYeVX//znP3//97//nfFFAiRAAiRAAiTQGIF/fPXhw4ffZ2dnG+uRHZEACZAACZDApBP49ddfMwp40lcBx08CJEACJNA4AQq4ceTskARIgARIgASyjALmKiABEiABEiCBERCggEcAnV2SAAmQAAmQAAXMNUACJEACJEACIyBAAY8AOrskARIgARIgAQqYa4AESIAESIAERkCAAh4BdHZJAiRAAiRAAhQw1wAJkAAJkAAJjIAABTwC6OySBEiABEiABChgrgESIAESIAESGAEBCngE0NklCZAACZAACVDAXAMkMGICt7e32aNHj0YcxcPuGZdtSsjLxgulJ50ZBWxfM6xBArUSwIewjd9Gxrhs00xeNl4oPenMKGD7mmENEqiVwKSfhKwwyctGrK28KGB+GYNtJbM0CSQg0NYTJOOyTTZ52XhRwBSwfcWwBgnUTIAnbhtQ8uoGLwqYAratZJYmgQQEKBQbVPLqBi8KmAK2rWSWJoEEBCCUr3/6NkHL3W+y9/0vrRkkLwzsUzHpzPgQln3NlNa4urrKjo6O8nJTU1PZ4eFhaR1fgRcvXmRLS0vZwsJCpfqsZCOwtbWVra6uNs6bArbNky5NAZeza6vkmAEzAy5fvRVK6BP5y5cv8xZ2dnbMLY1SwK9evcrj3djYMMc9LhXaMkYKuPqKoYDL2VHA5YzcEk0xYwZsn5vCGh8/fswODg76WS+y4YuLi2x/fz/DCf/m5ib/2X2tra31D52cnOQ/uwIOlZmens4uLy/zOnt7e9nu7m7+8+LiYl+gMXU3Nzfz7A9xSntoB/EgFsSOF/rDGHAMGf719XW2srKSv4efZXwhwelYpE9wk7hlHPi/e+z4+Li/K6BZIxbNAfEsLy/3Obqxh8YoOw6+GGVOdD8+ZrrvmOVFAcdQ8pehgMvZNSWT8kgelmhrbE3FRQFXWTUldXDyhghnZmYyV8i+qpDH+vp6Xh7Cfvv2bZ4xawEXlUGbIniIE32LvESeofal7vn5eZQ89YUBLiwgYJ3dY+yhCwipOzc3l8tRtuolRjkujDBm3zGRpCtgiQXtnp6eerf+NVP3AkHew7h8MUr8PmZ63NYlRQFbif1RngIuZ9eUTMojoYBdAhRwlVVTUsfNrsruA+tsC01LeS2LmDKQKDI9ESK2wre3tweyyFD77oWCKye0fXZ21h85Mj+Iyr1HjS13ZIhPnjwZ2AmQiq6odIwi7lBZLX9k6q6AdSzSLi5qfLFLpo82ZZtdeOP+vY5Ft6XnxO3/7u6u0v1+Crj6h5ACLmdHAZcz8omxiX+djgK2z42phs5oQxVD2ZMrYFdQrpCKBFxWt0zAOqvXmaIrYNlyRwZ5f3//4B7yKATsi71uAWMuZBu9yhb01o+/mdZVVwv//MOz0qG1VSiMq3TqHhSYdGYUsH3NmGrEPFmLMrhfK/cspQMt4JgyIQHjnnRZ+zECFolDaKEMGLHjfWTBsu2tgelx6K1i3/h8x5Bh93q9XOzI0t+9e5dnnXI/Gtm/uwWtpS+xFwkY29fCy20rlAHLGN05iFks+BBSwF9IUcAxK8ZWpq2SwyjaGltTcVHAtrUcVRriQPaHl86GQg9huQ8gIXt07wHHlAkJGHHoh5lC7euHx3R/EK/eVscWOf5cx7cFjb4gSWyF+/78yvewldz7lj/dQhu4j/358+f+n3PJMT0WjEP60Q+EoYw8HIWffbHLFrZwkfvQyOgfP3784OEvxOjuOMhFi7vNL/f/oxbLf05CFDAFHLterOWakok1LgqYf4ZUZc2wTgmBUfx5zyj/ZGvYBcEM+A+CzICHXU0P61PAdqZNMWMGbJ8b1ighoO+5NgWLAm6KdNp+KOD6+TYlkyqRtzW2puKigKusGtYhgRoJMANmBlzjcnrQVFMyqTKGtsbWVFwUcJVVwzokUCOBpj7s1pAZl40Yedl48R4w7wHbVwxrkEDNBHjitgElr27wooApYNtKZmkSSECAQrFBJa9u8KKAKWDbSmZpEkhAgEKxQSWvbvCigClg20pmaRJIQIBCsUElr27wooApYNtKZmkSSECAQrFBJa9u8KKAKWDbSmZpEkhAgEKxQSWvbvCigClg20pmaRJIQIBCsUElr27wooApYNtKZmkSSECAQrFBJa9u8KKAKWDbSmZpEkhAgEKxQSWvbvCigClg20pmaRJIQIBCsUElr27wooApYNtKZmkSSECAQrFBJa9u8KKAKwjY/T5X/X23tmUxPqXx/bb4gvnl5eVWBa2/aD5VYEVjxzcQ4Tt528bFymLU44BQvv7pW2/Yve9/sQ6ntvIUnQ0ledl4UcAVBKxPVldXV9np6an3i9ftU9HeGsMI+Pz8PP/S+J2dndoHOGoB1z6ghhpMOSdVhkAB26hRdN3gRQFXELCWEQR8cXGR7e/vZzipXV5ePpAxyvd6vfw9vBYXF7ONjY0Mx/G6vr7uH8PvW1tb2f39ff6ezq4hG3ltbm5mCwsLA2X39vaymZmZPI6zs7OBvnzHfEu4KFbJgFEGMeM1NTXVH69bF7HjJbHgZ4lR+ra0JVmmcEDmiThOTk4GhuLGAVa4SAJT1MGFQKhfNORyfvv2bX+e3DmRtYALDD3H7q6InlOXQdGch+bDrSNtumvq7u7uwVzptSBz8vr163yH49GjRwMXlFrUvjHErquy0yUFXEZo8H0KuBu8KOAKAtYnaS2g0JLASREnf0hatq8hDX1cCwkncghayuLkihOkHNdl5+fncxGj7PHxcd4HTpTb29u5jOXlOxYScChW3xa0vhjBzxDR4eFhpncGYrOtmLb07oOc/H0CljikjFywQK6+iwB9ceHj7BsX+GkBF5XxzVPZnGP+itaOr03fmtL9yDjdOdHs9VrR44tda7ZT45fSFLCNGgXcDV4UcAUBQy5HR0cZTur4v2S0RQLW8oJElpaWMmRWrtRcUUpZZHA+qUqmLH2L2N3MUDI+V1ZuzO5Wsy9WGb/UlWzPrSvbw0UCtrbl8vFtQYd2KBCvjAc/Y+7cMfguVELjcgWs51LHpTNHPU+hiyOJERdWofmQjF7Pn8y9jiPEt0jAr169ypvFRaCMIzSG2HVVdrqkgMsIDb5PAXeDFwVcQcA+Cfi2FX2Zh5ZAHQJ2payXJU6e7sWB75iuEyNgjH91dTXPvN2s1SehIgFb26pLwBCYbwypBFw0T6GLrjIB+9p05y/Et0jAclsF2/Vy775sB6VsXZWdLingMkIUsI3QePCigCsIGCcb2dLUW8pFGXDsti6yH0hMb0Ejs9HHpR/fMR2Dvj8tx33HXAGXxapPxvgZksf92SoZsLUtvQWNTA331X1b0HIh4I7Xt6Ogx+BjOmwGXDZPoTmXDNs3H6E2fQIWUetxFgkY/aIstuKxU4MLgbIxlK2rspMnBLz1429lxSb6/Z9/eNYfPzNg21JoKy8KuIKA3YdYZAu26CEsgJYHl0JbtrKkfA9buX/6pO9pSj1IB/eAffXdY58+fcrwgI77ZLJ+iAft+mLV48c98DIBox3p390psLalOaDfd+/eeR96KxPw7e1t/+EwPQYfZ3enQm8v63ukoS1oPX78LPPk7lbI7zK3ImDf2gm16Qo4xNedE3kISx50813c6DVUtNZsp8YvpSngcmoUcDmjUAkK2M6uKWbo56sPHz78Pjs7a48yooZ7UoyokrxIKKY2xpocRos7mJT5oIDLFyEFXM6IAq7OyK1JAdfHcqAl/cS028WknPAToa292UmZDwq4fOlQwOWMKODqjDor4PqQsCUS6CYBCrh8XingckYUcHVGFHB97NgSCYwVAQq4fLoo4HJGFHB1RhRwfezYEgmMFYGm7jdZoTAuGzHysvFC6UlnlvwhLPuUsAYJTBaBST8JWWebvGzE2sqLAq7wZ0i2qWdpEiCBMgJtPUEyrrKZG3yfvGy8KGAK2L5iWIMEaibAE7cNKHl1gxcFTAHbVjJLk0ACAhSKDSp5dYMXBUwB21YyS5NAAgIUig0qeXWDFwVMAdtWMkuTQAICFIoNKnl1gxcFTAHbVjJLk0ACAhSKDSp5dYMXBUwB21YyS5NAAgIUig0qeXWDFwVMAdtWMkuTQAICFIoNKnl1gxcFTAHbVjJLk0ACAhSKDSp5dYMXBUwB21YyS5NAAgIQytc/fZug5fFusvf9L94BUMC2eW0rLwrYIOCtra3s/v5+YObdL5i3LYsvpfHl53htbGxUqV5LHYxte3s7m5mZqaW9rjaCrwfs9XojnatUbEc5NgrYP6sUcD2rnQK2c2yKWaV/CxrfqXtwcJAdHh7aR+bU6KqAr66usouLi2x/f39oRmygfgJtmh8KmAKuf4X/0WJTMqkyhrbG1lRclQSsswWcyI6OjrKTk5MB/nIcB+fm5rKdnZ082728vOyXQx1XwC9evMhubm7yMpubm9nCwkLma0t3VtSu9Le4uDiQuUlGPz09nd3d3XkzYJ31r6ys9HcAJFuXzPnz5885Axnr/Px8/3c9Dj02iUfGL3Gin+vr65wBYtMC97FBfcSPOsJZ2Pi4lbXxpz/9KfvHP/7Rn08tKneuXD7Ly8uZr309Vz4G8r6vvdg5ePPmTd6McCxac5qLzM+nT5/y+jK3MXOl11TZGi06OVHAFHAVecXWaUomsfHocm2Nram4Kgl4bW3tgXBd+DiBLS0t5QL1veRkLu/hxIdjU1NTGU7keOHkiyy7rC1XxvI7TsaQPDL23d3dfsy+Cwh3O13EhgsHefkEhK3r4+PjB2N1Myy3PTDEBQZO/BKnnMQhYTDA+FdXV3OGITY4/u7dO+9uhMsttg1dT4/Z/Rnid/n45k/z03WEgYzP157vmBalXARBwJoD2vbNqdT1zY+8FzNX7pqyrFH380ABU8BV5BVbpymZxMZDAf9BwCxgn5hCgoVY9ElQTlpSHhmEFrDOOuQ46uPk6ral+yxrV2Qu93ndk6XvHrDvhBoSsC8+9wTvtoeLAGS4cl8dFyDu1r6UcTNLl40WknsxorkV8dVtnJ+f5xk45KrZ6PH7+ITal3vrIQYyPveCzToHegzC7smTJ/nFl15zYF0k4Ji5cteU7MJUeS6CAqaAq8grtg4FHEtqUIyzs7P2isYaZgHrrCymL5SHaHAyx4kNW4M44foy4LIsQrel+y5rN7WARTA6vhQC9u0oxNxDl7gg+5g25EIA2be+jx0j4KJdj1EIWLbm9ZpLIWBZj6E1WvRZwYdw68ffYj5OjZY5/O//ypo4CVkH1VahMC7rTH55CniS15hJwMiMcEKzPFikszp9AsbPELPOgJG14KW3Nd1M1/fwV1m7roD1FjTGdHZ29mC70heLHr9sF7sZvsTnCthtT7ZI5d5lWQYcYhMjYJkD4e3y9bUBpnjJBRN+1uV88ZTNX4gBLmBi2wvNQWgLWt8ekDVXJuCYuXLXlKzTKg8oUsC2E/ekn7RttNorOYxj0ufSJGCdacoiCD2E5XugRj+ognuFT58+HRCwnNRkWxZlcA/Y15ZehLHt6j81ggBFMOhvfX39wZ8hSRmU0/dlUV4/vAXpSsxSTo9FHibzjUNLrWgLOsSmSMBlDzUJX18bvgsTt1wRH8Qr7eu5KppLX3uxcwABy8No6E8ekPKtDf0QHeZN7sWjnvuenvvQLQhcQJSt0aKTJgVsU8qkn7RttNorOQrY8HfA1klneRJokkDMTkCT8Vj6ooAttNorFF4Y2OaRAqaA7SuGNVpJgAKuf1p4D9jGlAK28aKAKWD7imENEqiZADNgG1CKrhu8KGAK2LaSWZoEEhCgUGxQyasbvChgCti2klmaBBIQoFBsUMmrG7woYArYtpJZmgQSEKBQbFDJqxu8KGAK2LaSWZoEEhCgUGxQyasbvChgCti2klmaBBIQoFBsUMmrG7woYArYtpJZmgQSEKBQbFDJqxu8KGAK2LaSWZoEEhCgUGxQyasbvChgCti2klmaBBIQoFBsUMmrG7woYArYtpJZmgQSEKBQbFDJqxu8KGAK2LaSWZoEEhCgUGxQyasbvChgCti2klmaBBIQoFBsUMmrG7woYArYtpJZmgQSEIBQvv7p2wQts8lUBHrf//KgaV4Y2GlPOjOM/6sPHz78Pjs7a6fXghr4FpzLy8s8EnxH7/7+fpKofN+FPExH+NJ3xLu8vBxspu4+h4m3rC6+t/fk5KSsmPf9GBaVGq6pUup5oIBrmqgGm6GA64FNAY+xgPGl8ZDv4eFhPauhwVbaLh0rCouAMW83NzfZzs5O3k3XWFjZUcBWYqMvTwHXMwcU8BgLGJnJ0tJStrCwMLAaisQMUchrc3Mze/v2bXZ9fZ0fmpqa6sscUsAL7y0uLmZ3d3f9jBXv9Xq9fua9srKSZ7JXV1fZ0dFRv33dnrtcXelsbW1l9/f3ebG9vb1sZmZmQEwY09nZWf4+4tnY2HggLpGgGzvK+trXMaFOiINvrKgrLOfm5vK6vgxY9wtOeMk4ZKyvX7/us8YPwlPic2PX5YWFlPVxwnshvjLHf/7zn7N//etf/fnXFwl6rtz1g7VXxrbsVEUBlxFq3/sUcD1zQgGPsYD1iU+LKbQ0RJwQku+lT7T4GUKULW33PWRwyLwh3dPT0/xnxLO6uppfEODiYH19PRdpTF/z8/N5vY8fP2bHx8d5v7pPtL29vT3QnitxLWA3dl/7RZxkexx9+Maqt2VFeq6ANW+Ma3d3N7+4eP/+/YMM2NcH4kMbbuy4sNHj0+MIcQrx1e3ouu58gwdixMWIXj+++Ky3QSjgek7mTbZCAddDmwIecwGLlOQEX3Qf0ndydrNWyb5cuflOyHL/VsSn29cyLhOweyGB8hiH26ebZRYJWN9fDrWv44rl4BurZMMue5e37Fjc3t4WbkHr7Wxf7Mi4Q/fPJZPXscTwxRjwPAFeEKyOQTjjdod7ERTDtuxURQGXEWrf+xRwPXNCAY+xgN0taJ9gy7IjLcoiycYIGPEgS8ILkpB7nDECdk/skv25ooEYYragXQH72nfZSPYeM1aXte8ecF0CLsv8fXw1p9C6cC9gcBFycXGRz53vHnVIwGVsy05VFHAZofa9TwHXMycU8BgLWG9x6q3g0NKAICEmvYXoZq2QGzLbqhlw7ANhun1fXCEBiySwzYmMDfemIXq9DezGHmo/dHECJiEOIlq9BS1PorsZsO5X71CUPYSlZe6LPeahLc3JwhdjxzazfrZA+sMOhLt+YtiWnapwEtr68beyYpXe//mHZ5XqodKknxyt4MjLSoxrbOz/DEk/FCMPL4UewhIJyDLBQ1jYDpWHgnBvcRgB6wwYfch2thal9O3bPpb35M+pyh7+QXnfg1A+QWlOvj/X0g8vFXEQOWqWYPbu3Tvv0+i+h5Z03JgzPFSlM3Y3m3ZjR3yhLeiy/tC3j6+w911MCM8nT57k97H1+sF9ex9b1MELF0d4Xz+A5l6oUMC2EzdF1w1evMjjP8RhW8kFpfXDUyimM7CYjK22QNjQ2BGggG1TRgF3gxcFTAHbVnJJaTcDRnaHlzzVXGtnbKwzBChg21RSwN3gRQFTwLaVzNIkkIAABWyDSgF3gxcFTAHbVjJLk0ACAhSwDSoF3A1eFDAFbFvJLE0CCQhQKDao5NUNXhQwBWxbySxNAgkIUCg2qOTVDV4UMAVsW8ksTQIJCFAoNqjk1Q1eFDAFbFvJLE0CCQhQKDao5NUNXhQwBWxbySxNAgkIUCg2qOTVDV4UMAVsW8ksTQIJCFAoNqjk1Q1eFDAFbFvJLE0CCQhQKDao5NUNXhQwBWxbySxNAgkIUCg2qOTVDV4UMAVsW8ksTQIJCFAoNqjk1Q1eFDAFbFvJLE0CCQhQKDao5NUNXhQwBWxbySxNAgkIUCg2qOTVDV4UMAVsW8ksTQIJCEAoX//0bXTLve9/iS47TEGKzkaPvGy8KGAK2Lxi9BfRozK+HP7w8NDUDto4ODgYqIfvDz49Pc2P6fd9ZYs6wxfK47WxsWGKKaZwyrZj+k9ZRvNP2Y+vbQrYRpyi6wYvCpgCtq3kLBuQo7nyfyqUSTWFgLe2trLt7e1sZmamathZ1wRcB5PKMFVFCthGkQLuBi8KmAK2reQSAeOEvri4mC0vLw+0i+P39/f5sZOTkwGJn5+fZ5eXl7kcJSsOCRhlz87O8nbm5uaynZ2d/GeIEW3I8V6vN5AB6/5R7/nz59nx8XF2d3eXxyUx7e7u9uNeWVnJx1HUdiged7wahq6jdw90P9PT09n+/v5A33LMvXiRi4Jnz57lY8Lr5uZmgLVvXD4melfCFyf61n3o+IvGXLbIKOAyQoPvU8Dd4EUBU8C2lfwfAesTuhahrzGcyCEEkSXKiERWV1dLt52lLASNkz/EhNfLly+z+fn5/GfZusbPEMHTp08fbEHrbE+20Tc3N7OFhYUHYfvic9sWGbnx3N7ePhivdCD9QvgyBvwfFwRgKseFkXtMs5Ntfy1glJcxgY97IeLK22WiL4B032hLxykXJy9evMgvhET6eo4tC4sCttD6ctKanZ21VWqgNOOyQ550Zhj/Vx8+fPi9jQvaPp3N11hbW+uf9H29i3SQGct9WTmmM6hQ1ivHUV+yX+kHx9CGFnxomzgkGx0zhCLZI9pF+6G2dYao40EmCnnp8cr77sUI7rteXFzkEnMvUnwXLmUC1hmstI0LBHdcIu8Qk1Cc6+vrA/fuXfn7xhyzIingGEp/lJn0k7aNVnsvWDCOSZ9LCti6mp3yyI6wPepuO7vNyhar3oJGPbyQOcUI2JUU6rqyqCpgtHN9fZ1n2Fr6RQL2xSPj1uMdpYAhd3dcdQtYLqx8Y45ZXvgQbv34W0xRlhkRgZ9/eFba86TLpBSQp8CkM6OAq6waVQcZ8N7eXtTDTcjElpaWssePH/czKWRh2IrWx3wyRpmjo6OBbVqE4T69i3h8mVhZBqxFLvel9RY5+tJto19fPG5GjfHKNrdbR7aJv/nmmwdtFbWvmcuWu2Te7ha03iGQcZUJOBQn+tBZtu9iR+bYt7UfWmoU8JAfwgaqU8BpIFPA3II2rSx361XuB6IR30NYvoeLXMFiy/a7777L/va3vxX+GZJuC/1p2SDLwwvx4MEq98+QpK48hOX+GZTEj7qQFl4QFSQZatsXz6dPn/oPhMmDUxqwjwfe1/1IPd8xlPU9GCZyxH1fZOa+B6T0uHQ7PiZl8yb1ZWzyEJxvzGULjAIuIzT69yngNHNAAVPAaVYWW22UQNmfdjUajLEzCtgIbATFKeA00ClgCjjNymKrjRKggBvFPXGdUcBpppwCpoDTrCy2SgKRBJgBR4IaYTEKOA18CpgCTrOy2CoJRBKY9JNQJKZ+MfKyEWsrL4yirbE1FRefgratZZYmgdoJNPVhtwbOuGzEyMvGiwLmv4RlXzGsQQI1E+CJ2waUvLrBiwKmgG0rmaVJIAEBCsUGlby6wYsCpoBtK5mlSSABAQrFBpW8usGLAqaAbSuZpUkgAQEKxQaVvLrBiwKmgG0rmaVJIAEBCsUGlby6wYsCpoBtK5mlSSABAQrFBpW8usGLAqaAbSuZpUkgAQEKxQaVvLrBiwKmgG0rmaVJIAEBCsUGlby6wYsCpoBtK5mlSSABAQrFBpW8usGLAqaAbSuZpUkgAQEI5eufvk3QMpscdwK9738ZeghtvWChgCdMwPJdvvo7fIdZ3dYvX8d3zN7d3WU7OzvBbmPKDBMz6jbRR1mMVnZl7TXxfhk3rC98F3HR/PripICbmL3x7IMCHs28NXXRMlH/FvTW1laGL0zHf8vLy0PPbNMSqfqVe1XrDQ2ooIGm2elQUvGggFOumMlsmwIezbxTwDVzR/YyNTWVZygiYJyId3d3s729vWxmZqbfo2TKckC/D3GgDbTV6/WypaWl7Pb2Nru/v88uLy/zKouLi3mme319nZc7PDzMj8sJGv3r8nNzc/2sSco8f/48jw0vlF9fX+//jmPI4vFCLOgHZdDO2dlZfxyIGy9px62HTG1tba0/fi2mly9f5u1KHfeCJcQIx0Nj87FbWFjoxyvzIWPe39/P3wvFIu0Jc5lf4YH6bt0nT554ebjcsB5kLjRfyXB943///j0z4Jo/t5PeHAU8mhVAAdfI3RWLJQPWWY3eghRZbG5u5gLGCVwLDxLe2NjIIAmIEQLTApbyONFrCUoZkZAWn5u5iQROTk4e0NJx++qJSCAo4eFeICB+vLBzIBcRvmnRfUlMctEiY3vz5k1/+12z0wLWsUg/InQ3FhyHGEXScoEDrsIjVLcoA/aNRbfn22LW3LgFXeMHl01lFPBoFgEFXCN3vd3pO8n7uoI45CUZqltX2oWA9YkXdeWkDWnjBYGETtQ6PlfSELxIqkikEqsv7qJ6V1dX2cXFRS4yiePt27f97Ffa1XEU9eVuw+o29YWPbwta5K370hmsjgUxuhdSbt+huo8fP84ODg4GLip83Nz23N/dOoiHAq7xg8umKOARrQEKuEbw+kQpzUqG6usGJ25sL2tpYru2SQHLgzwQFV4QZJmAQ3GX1ZMsVaQUc5ES6msYActc6DGHYglly1qAobouj9ix6LH56gwj4K0ff6txxdfT1OF//1c2OztbT2M1ttLUydEaMuOyEvvyFPAkr7GJeggLyyNWLpJdoTxeEKLegkbmeHR0lMkWdN0ZsH6SVjLqMpHqsem4Y+rhvi3GjIsOjBPj0du77kcr1FdIwJ8+fepvQWt2egta9yFjDsXiO+72HarrE7BvvosyYN/4KWD7CbhKjUk/aVuZtZUXxtHW2JqKa6IFHHoISz8MhAd7cGIVIeJ+qHvbJQAAABpLSURBVMgK783Pz+f3gOsWMPpAm3jpbF0ePNIPYUlsRXEX1fMJUT/ghBjc+8yhvkIChmh97LSA3Yeq5L5vKBZpTxjJQ1j64iVUV/PQD2bp+S4SsG/8WsCoi4fycO8cfaFdebDO3c7Hh5AZcLxWmjo5xkf0pSTjshIjs4kTsH2JsAYJpCVAAdv4UnTd4MWLlgn7hzhsy5alSaAZAhSwjTMF3A1eFDAFbFvJLE0CCQhQwDaoFHA3eFHAFLBtJbM0CSQgQKHYoJJXN3hRwBSwbSWzNAkkIECh2KCSVzd4UcAUsG0lszQJJCBAodigklc3eFHAFLBtJbM0CSQgQKHYoJJXN3hRwBSwbSWzNAkkIECh2KCSVzd4UcAUsG0lszQJJCBAodigklc3eFHAFLBtJbM0CSQgQKHYoJJXN3hRwBSwbSWzNAkkIECh2KCSVzd4UcAUsG0lszQJJCBAodigklc3eFHAFLBtJbM0CSQgQKHYoJJXN3hRwBSwbSWzNAkkIECh2KCSVzd4UcAUsG0lszQJJCBAodigklc3eFHALRYwvvD8+vo6X2n6+3BtS6/+0vju3NPT0/x7Xtv2whfQ4zto8d2zOj793bWI2f0+2jrG4X7JfR1tNtnGKOcVQvn6p2+bHC77aphA7/tfGu7xj+7aesFCAbdUwDiZv379OsMXq4s83C+EH9lqjugYXxS/vb2dzczMRJSurwi++H19ff1Bv7iY6fV6Gb7gHpK+u7vL2fpeVWMfRwFXHWt9M/alJQq4bqLta48C9s9JWy8OmooL/Xz14cOH32dnZ9u3arMsczMTnDSRES8vL/fjdTO8lZWV/vsof39/n5eFxN3fcfz8/Dw7OzvLy+jsUTJKHJ+ens729/fzC4KDg4NcsLu7u/0YpE/d/tzcXC463b4c07DR5vHxcX7o5uamH6schzAxBsQfihXylbrujgHGgRcEjHKIQfOTWCyxu2wgfnCB6BGHm4VLHxbWoT4ku9fjKmIYM0/Pnz/P45e2fXG6fegx+tZV7AeKAo4lNb7lKGAK2EegtQLWW9B7e3vR2aTOxHAShQwk23N/BxA3w0a/eOGEjBO3m3n7Mj33mM6s5KQNeeOF9ufn57OFhYUHFxCyNSwZ67Nnz/IY5HgoVhlfUUYngijbfo6J/fHjxw/YSGxyIeITvYW1b+fD5ewKWLPSWb+ALpsnEXBZnO4Y5cIptKtQpg0KuIzQ+L9PAVPAYyVgfdLEibVMwjoDlMxETqSSEbq/S/arJY2M++LiIs8S9XHfSdzXJ8ppielMStpwM1RXDBKDZJU6K/PFKnIPCRjHnz59mt8fFo445ruPHRM7+LpsiuSos99Y1qGLJZ2lugLW7wlDsImZp6ILt9B8SP9yoVT1WQUKePwFWzYCCpgCHksBS9aILWDftqlIFA9s6S1iLRfZypRsVv/unuhjBYyTbahPV2I+kevJSClgjE/ixNiOjo4yZHByzF0UMbFb5ThKAeNCKmaehhEwtvbxctdZ2UlZ3qeAY0mNbzkKmAIeGwHjBI+XCHdtba3wyV0tBPyMTM/N7pAFLS0t9bd+5Xf0AymJnGXr8ptvvhk47mbAELCI1e1TS0ykV/QQmWTmvi1oN6vzxSoC8GXAbv/uVnGRgEOx+47HZMBuvSLWob6xFnQWj8we4w8x1Nl60Tzp+ENxItMNZeDC0V1nMcqAgLd+/C2mKMt0nMDPPzyrfYRNPVBUJfC2xtZUXK29B4wTrbzch6rch7BQTu5x4oSLFwTsPsSDLBpyxkseqtKZi3tc34d2H8JC+74+dXvywJWOA++792Hl5O8+wOS73+x7MEw4hbag9ThQVh5Gw5jc+5bSflnsLht3u1xvD+sPZih+H2vfMV0fMcrT3SGGobXhzpP7EFbRA3juQ2Boy7euYk9IFHAsqe6Xo4DbMccTL+B2TEMzUfhE20zP3ellnBlSwN1Zh8OOhAIelmA99SngejiORSvjLI+2AB5nhhRwW1bR6OOggEc/B4iAAm7HPDAKEkhOgAJOjnhsOqCA2zFVFHA75oFRkEByAhRwcsRj0wEF3I6pooDbMQ+MggSSE2jqw24dCOOyESMvG68mt3qtkTU1l619CtoKjOVJYFwJNPVht/JhXDZi5GXjRQG39MsY7NPIGiQwvgR44rbNHXl1gxcFTAHbVjJLk0ACAhSKDSp5dYMXBUwB21YyS5NAAgIUig0qeXWDFwVMAdtWMkuTQAICFIoNKnl1gxcFTAHbVjJLk0ACAhSKDSp5dYMXBUwB21YyS5NAAgIUig0qeXWDFwVMAdtWMkuTQAICFIoNKnl1gxcFTAHbVjJLk0ACAhSKDSp5dYMXBUwB21YyS5NAAgIUig0qeXWDFwVMAdtWMkuTQAICEMrXP32boGU2SQLtJND7/pc8sEm/mOI/RVnD+sRX4e3u7vZbwhfeN/FaW1vLu1lZWcmWl5crd/nixYsMX24/TBtu5y9fvsymp6drbbPyACMqpmAQ0W3/JEQBx9JiuS4QoIC/zCIFXMNqhmyeP3+ezczMZPgZr52dnRpaDjdxdXWVvX37Nnk/VQfRdgGfn59nNzc3reDHDLjqKmO9cSVAAVPASdauPrHj58vLy+zw8HCgL8ip1+vl7+G1uLiYbWxs9OV9fX3dP4b3t7a2svv7+362++jRo+zo6KjfJjJuXWZvby+/GED/Z2dnA334jrmydPtDZuzGLFk3jiNevKampvpjDQnY17YMRDJ6/L65uZktLCxk7jFcdOjMGu9j/CGmaMuNEbyFC94Hr9evXw+0a2GANnxcYxcYBRxLiuW6QoACpoCTrOWYrUwIAULd39/PZPtaJCLHJTgRCwQtZSGM9+/f9zM4lJmfn8+FhTLHx8d525DI9vZ2LmN5+Y5pWYb6g6CQMeJiAtn36emp98JC5OgTcKht2TnARQnG6Ru7PhYSsI+pO8kSF47rDHhYBj6usQuMAo4lxXJdIUABU8C1r2VkQcgGIb+ilysnSHtpaSnfUnbvm7ondil7e3vbF4jO1qRfETri0fekJRt0j0m/of5CmSdkrLNxnRnHjgUXDlUuFjBWnQHr/oQT2vbFWCRgKwOdZVe5/08B1/5RZIMtJ0ABU8C1LtFQVujrJIWA3UxX9wtJyTa3HNfHdDxW+aD86upqnn27WWRbBOyLsW4B+7jGLjAIeOvH32KLsxwJdILAzz8841PQv/6affXhw4ffZ2dnOzGpoxiEZFix2U/RFrQrLWRyOKa3oNGPvtesy/jGj/guLi4GMnN9TIsz1J970SCZpxY2fobo5Z5x7FgQs28MvmOvXr3K7u7u8oen5L6ru32vt/XRti/GIgFbGWjmPtZla5ICLiPE97tIgALmU9C1rOvQFnDRQ1joWB5eKtq2lW1WCVQeTnKf4tUPK0F82AaPeajJzVxD/YUErB8+wkNYRQIOtY3j7p9yYZyPHz8e+PMu98Es/OmUbLHL0+cuU7QdilH4+B7C8rELMSgaV8wCo4BjKLFM1whQwBTwSNZ02/9EZyRQhux0nJlSwENOPquPJQEKmAIeycIdZ1mMBFhEp+PMlAKOmGAW6RwBCpgC7tyi5oDGjwAFPH5zxoiHJ0ABU8DDryK2QAJDEpj0fw/Xio+8bMTaygujaGtsTcXFf4rStpZZmgRqJ9DUh90aOOOyESMvGy8KmBmwfcWwBgnUTIAnbhtQ8uoGLwqYAratZJYmgQQEKBQbVPLqBi8KmAK2rWSWJoEEBCgUG1Ty6gYvCpgCtq1kliaBBAQoFBtU8uoGLwqYAratZJYmgQQEKBQbVPLqBi8KmAK2rWSWJoEEBCgUG1Ty6gYvCpgCtq1kliaBBAQoFBtU8uoGLwqYAratZJYmgQQEKBQbVPLqBi8KmAK2rWSWJoEEBCgUG1Ty6gYvCpgCtq1kliaBBAQglK9/+jZBy2ma7H3/S5qGI1ulgCNB/adYW3lRwBUELN/biu99xZfE8/XHF76/fv066/V6neWiv9i+znnHNxml4ibf1SzrVf9+d3cX7DcmplevXuUYhv0cUMC21dRWoTAu2zxSwEYBX11dZaenp9nTp09rOfHYp6udNeoWEzhfXFxk+/v7rRpw3eNMPThcLB4fH/c5ur8P2z8FPCzBavUpOhu3tvKigI0Clml3TzwQxtHRUXZycjKwMqTc5eVlfnxlZSW7vr7Obm5usunp6f6JEeWkDMqhHbeuzrh95SUz1wFIPC9evMj7xGtzczNbWFjI20cGhHjm5uay+fn5fAx44fednZ3CVS6ZFMaBdra3t7M3b970L0zc9tGeLw5UkLbw81/+8pfs73//e79viVfXFRbWMfi4oaMi1r5xzszM9OOTuXe5hZijnMy1HgeOSyYZM1Z3ftw6z549y3Z3d/txfvfdd9lf//rX/u97e3sD86XnAOv0/v5+YC7d9am5Ie4Qh5hTJTPgGEp/lGmrUBiXbR4p4JoEHMIuJ3yIUE5QOLktLy/n0lldXc1lqF8iAzlRo67I1RW8PglCsBAn2sb2IYQqop2amsqPi+wODw9z6bx79y7Dz3jhBL60tPQgHt/Y9PakjMs9obvt4/dQHBC4FoqbAYtopcza2lp+IfHp06fKY9AXUXqeNOvQOLWAfdyKxgqRuXPqxqJ5hMbqrhlfHZTROwk+rtKOOweh7NaNVS4cLOvHXVMUsO3ETdF1gxcF3ICA5QSFE/vBwUFfeDi5I3uEGN3sFZmRvCQr0tufvvIQsAgUJ0ORsc6MpE1XliJyyAHvacH4lrp7spXY3AxYxi6Clyxcx4EtUlf8rijc/oSdztJixuDjBr6ubGQ8bmy+LWiRt+YWy9zHLXasel5CdR49ehQlYL12pF3NJIabj0PsaZICjiX1pRwF3A1enMuWCFgLU2fAWmD65O8rL9vJqKO3t0OZSSjDQT+oX7QFXVXAvgzbF19VAcvHMjQGH7dhBezrM5b5uAg4lhtYxKwfZsA2gfh4zc7ODtdIgtq8MLBDnXRmGP9XHz58+N2yoGMfPnGziFAGrE/Y+BkCLMqAfeX1drJeBsgW8XKFGhqDm6n7lpTemj0/P8/Ozs7yzLkoAw7F4TvuCtgtg21ZXxYvsYbG4ONWJGD9VLcep2+HQPcZy9wnYOtYMeZQnc+fP0dlwLh4c9eIXh+x3NBGzPrxCWXrx9/sZy/WSELg5x+eVWp30mVSBdqkMzMJWE7CGrS+vxt6CAsn+aItaP0AC+6TylPWoQzYV15nwKinH9rSD9igfbkH7LYvW7pynxrjxUNavqeRIUG8sNWNeuvr64UCluxI+pA4cFzaws/6HjnKykNY7kNC2Lr3bR27Y9Bz5eNWJGCI1jdOLWBfXKGxhra69YWLW1d4lF30+eJwL2RC94DBwJ0Dvb0fwy3EIeakhA8hBRxDqpkyFHAznNELBVwhA25ueuJ7wglQHqiqkoX4eio76cdHx5IkECZAAbdrdVDAzc0HBdwRAWMbEtmqvCRzHGYpaakP0w7rkkARAQq4XeuDAm5uPijgjgi4uSXDnkigXgIUcL08h22NAh6WYHx9CpgCjl8tLEkCCQhQwAmgDtEkBTwEPGNVCpgCNi4ZFieBeglM+knISpO8bMTaygujaGtsTcVlegraNu0sTQIkEEOgqQ97TCy6DOOyESMvGy8KuOI/xGHHzBokQAIhAjxx29YGeXWDFwVMAdtWMkuTQAICFIoNKnl1gxcFTAHbVjJLk0ACAhSKDSp5dYMXBUwB21YyS5NAAgK3t7cZvjiibS/GZZsR8rLxQulJZ8aHsOxrhjVIgARIgARIYGgCFPDQCNkACZAACZAACdgJUMB2ZqxBAiRAAiRAAkMToICHRsgGSIAESIAESMBOgAK2M2MNEiABEiABEhiaAAU8NEI2QAIkQAIkQAJ2AhSwnRlrkAAJkAAJkMDQBCjgoRGyARIgARIgARKwE6CA7cxYgwRIgARIgASGJkABD42QDZAACZAACZCAnQAFbGfGGiRQicDa2lq/3t7eXjYzM/OgnZgylToPVHr16lV2eXnZf3dxcTHb2Nh4UHprayu7v7/Pj29ubmYLCwt1hjHQFvrq9XrZ/v5+//jLly+z6+vr/PdQjDFlhgla2j85Oek3o+cLB/V7Uuj8/Dw7OzvLf52enh4Y1zDxoG6o7aurq+zo6ChvfmpqKjs8PHzQVUyZqvF9/Pgx293d7VcXLnqO8ObKykq2vLzc6OcgtJZfvHiR3dzc5LGE4oopY2FGAVtosSwJVCSAEw+kArnhpAmZaMGg2ZgyFbsPVoOA8fJJVyqhzN3dXbazs5PhpH16euo9odcRG4SGk5/m4/aJMu4FTEyZYeLDiXdubi4XqStgn3R1XzpeaccnnSrxoT1ZRxALLk7QNn5eXV3NL5T0utJ9xJSpEpOs5efPn+cXmegfL6wf/IyLkKLxp/wc4LOHF/rXn0P9s1w8uPMaU8bKiwK2EmN5EqhAwJUGfnc/4DFlKnRdWCVGwPpEjcbw+/b2tjeDryM+yPTi4qIvFlcgvpN4TJk6YnPnzTePuh/3Ygu/I8uCjOp+CRd8sYe+SHJ5ol/3gsVXpq749JhjBNzU50BfWLoXRvh9aWlpYKcnpoyVGQVsJcbyJFCBgHui9kkspkyFrksFrLegfdvLbqy+k1OdcfkErLMm30WDe2KPubCoErNPwNKOb3vZFW5K0Ym4Pn/+PHABg4zu4OBgYNfCjcNXpgofXx0tLncL2ncrJvXnQLag9da8u6Z9FwoxZazMKGArMZYngQoEYk4qMWUqdB1dBbKAjN37hRTwHwiLMl69BSw1mhKw3gGIkWtMmeiFU1AwdLsFVXCRhN0A91ZMU58Dvd5j5BpTxsqMArYSY3kSqEAgZlstpkyFrk1VfILhFnScgH1ZdxNb0HorFZHGbC/HlDEtHE/hsucFQll3k58Dubg8Pj7O7/HLvWluQQ87+6xPAi0igA80tiiLHsKKKZNySEUPh6HfJh7CEoHoe8BuZu57CCumTB3syjJgefBJ+pIHemSrte6HsIqySLmdEHoIC2MpK1OVmTxhXfSAmnvhIH2l/ByAhTwcpmPUHEMPYcWUsfJiBmwlxvIkUIFA0Z9liNxCZSp0F11F/1kFKskJ0z2xN/HnUe74EY8IwvfnH+5Jvu4/EdEQ9Z+u4DieNv7mm2/6f+ojx+Rpci03/adeyLLqegDLx0vuQ4f+PElvk6f88yiXl6wtfVzfg9VPSqf8HOg/vUJM+h6078+T3Au7uv8cjwKOPlWxIAmQAAmQAAnUR4ACro8lWyIBEiABEiCBaAIUcDQqFiQBEiABEiCB+ghQwPWxZEskQAIkQAIkEE2AAo5GxYIkQAIkQAIkUB8BCrg+lmyJBEiABEiABKIJUMDRqFiQBEiABEiABOojQAHXx5ItkQAJkAAJkEA0AQo4GhULkgAJkAAJkEB9BCjg+liyJRIgARIgARKIJkABR6NiQRIgARIgARKojwAFXB9LtkQCJEACJEAC0QQo4GhULEgCJEACJEAC9RGggOtjyZZIgARIgARIIJoABRyNigVJgARIgARIoD4CFHB9LNkSCZAACZAACUQToICjUbEgCZAACZAACdRHgAKujyVbIgESIAESIIFoAhRwNCoWnHQCHz9+zHZ3d/sYpqamssPDwyRYrq6usouLi2x/fz9J+9ZGEc/R0VE2NzeX7ezsDFR/8eJFdnNzk52cnASbPT8/z8u4da1xsDwJdIkABdyl2eRYkhKAgA8ODpJJVwffRgHjgsAVLZgcHx9TwElXHhvvKgEKuKszy3GVErj7P//TW6b3/S/e4yEBv3r1Kru8vMzrLC4uZhsbGxkE+vbt21xM9/f3eebY6/X65SRblMxSOtzc3MwWFhby+pIB+9pH+bW1tbyaNRP/X//7TZDNzz88874n8aCv6enpbHl5OS/38uXL/Pezs7M8A0ami5/ltbe3l83MzOTHJQNGnevr67zIyspK3pbeXUB7bcn8SxcRC5DAEAQo4CHgsep4E6giYL0FDVEsLS3lopWtVWzHrq+vZ58/f863bEWokKVs30JAkDFEHcp6RXih9t+8+SJRt42YGRlGwIhHb41jXBCv/F/3r6UrP4MZLkgk7q2trXxHQUQuYo8ZB8uQwLgToIDHfQYZf2UCVQTsbkHr7FQCQVb36NGjAVFBNNvb2w+yQdTBe5ASXpL9iYDxu2TXbvsQvGSQFgjDCBiZqYzl/fv3/axWC1gyc8QkFx0iYByT7FdixkXK7e1tnjnLBYtlPCxLAuNKgAIe15lj3EMTqEvAvkzUvYcbEjAEfnd3l2fQuo4WcFGmi8wRW7uWh8GGFTBixgv9IiPGlrkIWGf3vgxYLjJCmS52EPDiFvTQy5sNjAEBCngMJokhpiFQh4AhGWSorgAtAhbBQmyQGuQj9ZFB+trXRLTcY0gNK2C5X6vvPWsByz1iyBgvXFyIjLH1LmMMxerbzo4ZF8uQwLgRoIDHbcYYb20E6hAwgtEPFeF3PHiEe8D6XmnRFrR+mAqC0gLGz772X79+3d/K9f1pUBGkYQWMtpGpol/JZEWa+mEqeWBLCxg/y58tSYy4h6yPyYNstU00GyKBlhKggFs6MQwrPQGrgNNH1EwPVQTcTGTshQQmiwAFPFnzzdGSAAmQAAm0hAAF3JKJYBgkQAIkQAKTRYACnqz55mhJgARIgARaQoACbslEMAwSIAESIIHJIkABT9Z8c7QkQAIkQAItIUABt2QiGAYJkAAJkMBkEaCAJ2u+OVoSIAESIIGWEKCAWzIRDIMESIAESGCyCFDAkzXfHC0JkAAJkEBLCFDALZkIhkECJEACJDBZBCjgyZpvjpYESIAESKAlBCjglkwEwyABEiABEpgsAhTwZM03R0sCJEACJNASAhRwSyaCYZAACZAACUwWAQp4suaboyUBEiABEmgJAQq4JRPBMEiABEiABCaLgAj4/2ZZ9j8ma+gcLQmQAAmQAAmMlMD/+/8sFWwO4GwtxQ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9A62428-4662-4314-BD2F-A06F0EBAC9C7}"/>
              </a:ext>
              <a:ext uri="{147F2762-F138-4A5C-976F-8EAC2B608ADB}">
                <a16:predDERef xmlns:a16="http://schemas.microsoft.com/office/drawing/2014/main" pred="{778CCAD1-FC08-4AE5-80EF-AA1E0E42FA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082480"/>
              </p:ext>
            </p:extLst>
          </p:nvPr>
        </p:nvGraphicFramePr>
        <p:xfrm>
          <a:off x="1066799" y="1246239"/>
          <a:ext cx="10156724" cy="490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5F7270-78A2-4686-88C3-09C15D3C6076}"/>
              </a:ext>
            </a:extLst>
          </p:cNvPr>
          <p:cNvSpPr txBox="1"/>
          <p:nvPr/>
        </p:nvSpPr>
        <p:spPr>
          <a:xfrm>
            <a:off x="7709517" y="6150077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Jan – Dec 2018Annual Population Survey, ONS</a:t>
            </a:r>
          </a:p>
        </p:txBody>
      </p:sp>
    </p:spTree>
    <p:extLst>
      <p:ext uri="{BB962C8B-B14F-4D97-AF65-F5344CB8AC3E}">
        <p14:creationId xmlns:p14="http://schemas.microsoft.com/office/powerpoint/2010/main" val="226925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84C767-A07C-4306-AC7C-B88815E7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 of small businesses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AD6A6-15ED-417D-A709-438E9FFADC1D}"/>
              </a:ext>
            </a:extLst>
          </p:cNvPr>
          <p:cNvSpPr txBox="1"/>
          <p:nvPr/>
        </p:nvSpPr>
        <p:spPr>
          <a:xfrm>
            <a:off x="838200" y="1356898"/>
            <a:ext cx="109098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50626F"/>
                </a:solidFill>
              </a:rPr>
              <a:t>Q: How many businesses in the West of England employ 1-4 people?</a:t>
            </a:r>
          </a:p>
          <a:p>
            <a:endParaRPr lang="en-GB" dirty="0"/>
          </a:p>
          <a:p>
            <a:r>
              <a:rPr lang="en-GB" sz="2800" dirty="0">
                <a:solidFill>
                  <a:srgbClr val="EE7990"/>
                </a:solidFill>
              </a:rPr>
              <a:t>A: 34,935</a:t>
            </a:r>
          </a:p>
          <a:p>
            <a:endParaRPr lang="en-GB" dirty="0"/>
          </a:p>
          <a:p>
            <a:r>
              <a:rPr lang="en-GB" sz="2800" dirty="0">
                <a:solidFill>
                  <a:srgbClr val="50626F"/>
                </a:solidFill>
              </a:rPr>
              <a:t>Q: How many businesses in the West of England employ more than 250 people?</a:t>
            </a:r>
          </a:p>
          <a:p>
            <a:endParaRPr lang="en-GB" dirty="0"/>
          </a:p>
          <a:p>
            <a:r>
              <a:rPr lang="en-GB" sz="2800" dirty="0">
                <a:solidFill>
                  <a:srgbClr val="EE7990"/>
                </a:solidFill>
              </a:rPr>
              <a:t>A: 200</a:t>
            </a:r>
          </a:p>
          <a:p>
            <a:endParaRPr lang="en-GB" sz="2800" dirty="0">
              <a:solidFill>
                <a:srgbClr val="EE7990"/>
              </a:solidFill>
            </a:endParaRPr>
          </a:p>
          <a:p>
            <a:r>
              <a:rPr lang="en-GB" sz="2800" dirty="0">
                <a:solidFill>
                  <a:srgbClr val="6EC8DE"/>
                </a:solidFill>
              </a:rPr>
              <a:t>There are around 44,800 SME businesses in the West of England employing from 1-249 people.</a:t>
            </a:r>
          </a:p>
          <a:p>
            <a:endParaRPr lang="en-GB" sz="2800" dirty="0">
              <a:solidFill>
                <a:srgbClr val="EE799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518B0-AF4D-42D3-AF85-3F8FFD9100E2}"/>
              </a:ext>
            </a:extLst>
          </p:cNvPr>
          <p:cNvSpPr txBox="1"/>
          <p:nvPr/>
        </p:nvSpPr>
        <p:spPr>
          <a:xfrm>
            <a:off x="9050045" y="6238853"/>
            <a:ext cx="38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0626F"/>
                </a:solidFill>
              </a:rPr>
              <a:t>Source: UK Business Counts, ONS</a:t>
            </a:r>
          </a:p>
        </p:txBody>
      </p:sp>
    </p:spTree>
    <p:extLst>
      <p:ext uri="{BB962C8B-B14F-4D97-AF65-F5344CB8AC3E}">
        <p14:creationId xmlns:p14="http://schemas.microsoft.com/office/powerpoint/2010/main" val="21669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C5C69"/>
      </a:dk2>
      <a:lt2>
        <a:srgbClr val="C0C1CC"/>
      </a:lt2>
      <a:accent1>
        <a:srgbClr val="6BD4F2"/>
      </a:accent1>
      <a:accent2>
        <a:srgbClr val="ED749D"/>
      </a:accent2>
      <a:accent3>
        <a:srgbClr val="FFD900"/>
      </a:accent3>
      <a:accent4>
        <a:srgbClr val="79DECC"/>
      </a:accent4>
      <a:accent5>
        <a:srgbClr val="87B5C3"/>
      </a:accent5>
      <a:accent6>
        <a:srgbClr val="9AB3A7"/>
      </a:accent6>
      <a:hlink>
        <a:srgbClr val="0E7FA0"/>
      </a:hlink>
      <a:folHlink>
        <a:srgbClr val="EA9ED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9F0159B7EBAA4085DC7541C864018A" ma:contentTypeVersion="6" ma:contentTypeDescription="Create a new document." ma:contentTypeScope="" ma:versionID="3b8773c9b1010dc50f3cfb9b9e6d40d2">
  <xsd:schema xmlns:xsd="http://www.w3.org/2001/XMLSchema" xmlns:xs="http://www.w3.org/2001/XMLSchema" xmlns:p="http://schemas.microsoft.com/office/2006/metadata/properties" xmlns:ns3="723d9241-bb48-4264-aaf8-46619879f73d" targetNamespace="http://schemas.microsoft.com/office/2006/metadata/properties" ma:root="true" ma:fieldsID="c4831e8c1e32f5795c7198697e9907ae" ns3:_="">
    <xsd:import namespace="723d9241-bb48-4264-aaf8-46619879f7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d9241-bb48-4264-aaf8-46619879f7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F9BFB0-C298-456C-BF10-51777E8F6595}">
  <ds:schemaRefs>
    <ds:schemaRef ds:uri="723d9241-bb48-4264-aaf8-46619879f73d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EB51D1-7E9E-495A-8AE5-D52E7702AD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BB2AA-E86F-4948-80AD-509BF1736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3d9241-bb48-4264-aaf8-46619879f7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1008</Words>
  <Application>Microsoft Office PowerPoint</Application>
  <PresentationFormat>Widescreen</PresentationFormat>
  <Paragraphs>276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</vt:lpstr>
      <vt:lpstr>Office Theme</vt:lpstr>
      <vt:lpstr>Major Employers in the Region</vt:lpstr>
      <vt:lpstr>Labour Market Intelligence</vt:lpstr>
      <vt:lpstr>West of England</vt:lpstr>
      <vt:lpstr>What is Labour Market Intelligence?</vt:lpstr>
      <vt:lpstr>How can this information be used? </vt:lpstr>
      <vt:lpstr>Employment is constantly changing</vt:lpstr>
      <vt:lpstr>What industries are people currently employed in?</vt:lpstr>
      <vt:lpstr>What occupations do they do? </vt:lpstr>
      <vt:lpstr>The role of small businesses</vt:lpstr>
      <vt:lpstr>Top recruiting Businesses in 2019</vt:lpstr>
      <vt:lpstr>Sought after Occupations</vt:lpstr>
      <vt:lpstr>Professional Occupations in Demand</vt:lpstr>
      <vt:lpstr>Associate Professional &amp; Technical Occupations in Demand</vt:lpstr>
      <vt:lpstr>Jobs in the NHS</vt:lpstr>
      <vt:lpstr>Skills Sought by the NHS</vt:lpstr>
      <vt:lpstr>Health Care Certifications</vt:lpstr>
      <vt:lpstr>Average Earnings in Health</vt:lpstr>
      <vt:lpstr>Jobs in Legal and Finance</vt:lpstr>
      <vt:lpstr>Skills Sought in Legal &amp; Finance</vt:lpstr>
      <vt:lpstr>Earnings &amp; Certifications in Legal and Finance</vt:lpstr>
      <vt:lpstr>Top Jobs Requiring STEM Skills</vt:lpstr>
      <vt:lpstr>Additional Skills in STEM jobs</vt:lpstr>
      <vt:lpstr>Average Earnings for STEM Jobs</vt:lpstr>
      <vt:lpstr>Skill Shortages </vt:lpstr>
      <vt:lpstr>Baseline Employability Skills</vt:lpstr>
      <vt:lpstr>Future Skills</vt:lpstr>
      <vt:lpstr>Helpful Links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Market Intelligence</dc:title>
  <dc:creator>Charlotte Hopley</dc:creator>
  <cp:lastModifiedBy>Ms C.Barclay</cp:lastModifiedBy>
  <cp:revision>2</cp:revision>
  <dcterms:created xsi:type="dcterms:W3CDTF">2019-12-11T09:49:06Z</dcterms:created>
  <dcterms:modified xsi:type="dcterms:W3CDTF">2020-05-14T10:08:33Z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0x010100199F0159B7EBAA4085DC7541C864018A</vt:lpwstr>
  </property>
</Properties>
</file>